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00" r:id="rId2"/>
    <p:sldMasterId id="2147483726" r:id="rId3"/>
    <p:sldMasterId id="2147483752" r:id="rId4"/>
  </p:sldMasterIdLst>
  <p:notesMasterIdLst>
    <p:notesMasterId r:id="rId36"/>
  </p:notesMasterIdLst>
  <p:sldIdLst>
    <p:sldId id="256" r:id="rId5"/>
    <p:sldId id="257" r:id="rId6"/>
    <p:sldId id="260" r:id="rId7"/>
    <p:sldId id="296" r:id="rId8"/>
    <p:sldId id="259" r:id="rId9"/>
    <p:sldId id="297" r:id="rId10"/>
    <p:sldId id="294" r:id="rId11"/>
    <p:sldId id="289" r:id="rId12"/>
    <p:sldId id="290" r:id="rId13"/>
    <p:sldId id="291" r:id="rId14"/>
    <p:sldId id="292" r:id="rId15"/>
    <p:sldId id="293" r:id="rId16"/>
    <p:sldId id="295" r:id="rId17"/>
    <p:sldId id="273" r:id="rId18"/>
    <p:sldId id="298" r:id="rId19"/>
    <p:sldId id="299" r:id="rId20"/>
    <p:sldId id="300" r:id="rId21"/>
    <p:sldId id="301" r:id="rId22"/>
    <p:sldId id="281" r:id="rId23"/>
    <p:sldId id="282" r:id="rId24"/>
    <p:sldId id="303" r:id="rId25"/>
    <p:sldId id="302" r:id="rId26"/>
    <p:sldId id="304" r:id="rId27"/>
    <p:sldId id="305" r:id="rId28"/>
    <p:sldId id="306" r:id="rId29"/>
    <p:sldId id="307" r:id="rId30"/>
    <p:sldId id="308" r:id="rId31"/>
    <p:sldId id="309" r:id="rId32"/>
    <p:sldId id="310" r:id="rId33"/>
    <p:sldId id="283" r:id="rId34"/>
    <p:sldId id="284" r:id="rId35"/>
  </p:sldIdLst>
  <p:sldSz cx="12192000" cy="6858000"/>
  <p:notesSz cx="7772400" cy="10058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83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9-11T00:40:22" idx="1">
    <p:pos x="0" y="0"/>
    <p:text>Beethoven
Bach
Schubert
Mozart
Brahms
Cambini
Dvorak
Ravel
Faure
Haydn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2-09-11T00:40:22" idx="1">
    <p:pos x="0" y="0"/>
    <p:text>•	Piano
•	Violín
•	Viola
•	Violonchelo
•	Clarinete
•	Fagot
•	Bocina
•	Oboe
•	flauta
•	Clave
•	Contrabajo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9"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desplazar la diapositiva</a:t>
            </a:r>
          </a:p>
        </p:txBody>
      </p:sp>
      <p:sp>
        <p:nvSpPr>
          <p:cNvPr id="390"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s-CO" sz="2000" b="0" strike="noStrike" spc="-1">
                <a:latin typeface="Arial"/>
              </a:rPr>
              <a:t>Pulse para editar el formato de las notas</a:t>
            </a:r>
          </a:p>
        </p:txBody>
      </p:sp>
      <p:sp>
        <p:nvSpPr>
          <p:cNvPr id="391"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s-CO" sz="1400" b="0" strike="noStrike" spc="-1">
                <a:latin typeface="Times New Roman"/>
              </a:rPr>
              <a:t>&lt;cabecera&gt;</a:t>
            </a:r>
          </a:p>
        </p:txBody>
      </p:sp>
      <p:sp>
        <p:nvSpPr>
          <p:cNvPr id="392" name="PlaceHolder 4"/>
          <p:cNvSpPr>
            <a:spLocks noGrp="1"/>
          </p:cNvSpPr>
          <p:nvPr>
            <p:ph type="dt"/>
          </p:nvPr>
        </p:nvSpPr>
        <p:spPr>
          <a:xfrm>
            <a:off x="4399200" y="0"/>
            <a:ext cx="3372840" cy="502560"/>
          </a:xfrm>
          <a:prstGeom prst="rect">
            <a:avLst/>
          </a:prstGeom>
          <a:noFill/>
          <a:ln w="0">
            <a:noFill/>
          </a:ln>
        </p:spPr>
        <p:txBody>
          <a:bodyPr lIns="0" tIns="0" rIns="0" bIns="0" anchor="t">
            <a:noAutofit/>
          </a:bodyPr>
          <a:lstStyle/>
          <a:p>
            <a:pPr algn="r"/>
            <a:r>
              <a:rPr lang="es-CO" sz="1400" b="0" strike="noStrike" spc="-1">
                <a:latin typeface="Times New Roman"/>
              </a:rPr>
              <a:t>&lt;fecha/hora&gt;</a:t>
            </a:r>
          </a:p>
        </p:txBody>
      </p:sp>
      <p:sp>
        <p:nvSpPr>
          <p:cNvPr id="393" name="PlaceHolder 5"/>
          <p:cNvSpPr>
            <a:spLocks noGrp="1"/>
          </p:cNvSpPr>
          <p:nvPr>
            <p:ph type="ftr"/>
          </p:nvPr>
        </p:nvSpPr>
        <p:spPr>
          <a:xfrm>
            <a:off x="0" y="9555480"/>
            <a:ext cx="3372840" cy="502560"/>
          </a:xfrm>
          <a:prstGeom prst="rect">
            <a:avLst/>
          </a:prstGeom>
          <a:noFill/>
          <a:ln w="0">
            <a:noFill/>
          </a:ln>
        </p:spPr>
        <p:txBody>
          <a:bodyPr lIns="0" tIns="0" rIns="0" bIns="0" anchor="b">
            <a:noAutofit/>
          </a:bodyPr>
          <a:lstStyle/>
          <a:p>
            <a:r>
              <a:rPr lang="es-CO" sz="1400" b="0" strike="noStrike" spc="-1">
                <a:latin typeface="Times New Roman"/>
              </a:rPr>
              <a:t>&lt;pie de página&gt;</a:t>
            </a:r>
          </a:p>
        </p:txBody>
      </p:sp>
      <p:sp>
        <p:nvSpPr>
          <p:cNvPr id="394" name="PlaceHolder 6"/>
          <p:cNvSpPr>
            <a:spLocks noGrp="1"/>
          </p:cNvSpPr>
          <p:nvPr>
            <p:ph type="sldNum"/>
          </p:nvPr>
        </p:nvSpPr>
        <p:spPr>
          <a:xfrm>
            <a:off x="4399200" y="9555480"/>
            <a:ext cx="3372840" cy="502560"/>
          </a:xfrm>
          <a:prstGeom prst="rect">
            <a:avLst/>
          </a:prstGeom>
          <a:noFill/>
          <a:ln w="0">
            <a:noFill/>
          </a:ln>
        </p:spPr>
        <p:txBody>
          <a:bodyPr lIns="0" tIns="0" rIns="0" bIns="0" anchor="b">
            <a:noAutofit/>
          </a:bodyPr>
          <a:lstStyle/>
          <a:p>
            <a:pPr algn="r"/>
            <a:fld id="{D53F5A4B-6CDC-416C-A0EC-96694F6D1D95}" type="slidenum">
              <a:rPr lang="es-CO" sz="1400" b="0" strike="noStrike" spc="-1">
                <a:latin typeface="Times New Roman"/>
              </a:rPr>
              <a:t>‹Nº›</a:t>
            </a:fld>
            <a:endParaRPr lang="es-CO"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smtClean="0"/>
              <a:t>Presentacion</a:t>
            </a:r>
            <a:r>
              <a:rPr lang="es-ES" dirty="0" smtClean="0"/>
              <a:t> y preámbulo</a:t>
            </a:r>
          </a:p>
        </p:txBody>
      </p:sp>
      <p:sp>
        <p:nvSpPr>
          <p:cNvPr id="4" name="Marcador de número de diapositiva 3"/>
          <p:cNvSpPr>
            <a:spLocks noGrp="1"/>
          </p:cNvSpPr>
          <p:nvPr>
            <p:ph type="sldNum" idx="10"/>
          </p:nvPr>
        </p:nvSpPr>
        <p:spPr/>
        <p:txBody>
          <a:bodyPr/>
          <a:lstStyle/>
          <a:p>
            <a:pPr algn="r"/>
            <a:fld id="{D53F5A4B-6CDC-416C-A0EC-96694F6D1D95}" type="slidenum">
              <a:rPr lang="es-CO" sz="1400" b="0" strike="noStrike" spc="-1" smtClean="0">
                <a:latin typeface="Times New Roman"/>
              </a:rPr>
              <a:t>1</a:t>
            </a:fld>
            <a:endParaRPr lang="es-CO" sz="1400" b="0" strike="noStrike" spc="-1">
              <a:latin typeface="Times New Roman"/>
            </a:endParaRPr>
          </a:p>
        </p:txBody>
      </p:sp>
    </p:spTree>
    <p:extLst>
      <p:ext uri="{BB962C8B-B14F-4D97-AF65-F5344CB8AC3E}">
        <p14:creationId xmlns:p14="http://schemas.microsoft.com/office/powerpoint/2010/main" val="1696579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noRot="1" noChangeAspect="1"/>
          </p:cNvSpPr>
          <p:nvPr>
            <p:ph type="sldImg"/>
          </p:nvPr>
        </p:nvSpPr>
        <p:spPr>
          <a:xfrm>
            <a:off x="533400" y="763588"/>
            <a:ext cx="6704013" cy="3771900"/>
          </a:xfrm>
          <a:prstGeom prst="rect">
            <a:avLst/>
          </a:prstGeom>
          <a:ln w="0">
            <a:noFill/>
          </a:ln>
        </p:spPr>
      </p:sp>
      <p:sp>
        <p:nvSpPr>
          <p:cNvPr id="555"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s-CO" sz="2000" b="0" strike="noStrike" spc="-1">
                <a:latin typeface="Arial"/>
              </a:rPr>
              <a:t>Adicional mencionar que el dataset contiene audios para 11 instrumentos mezclados entre si</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noRot="1" noChangeAspect="1"/>
          </p:cNvSpPr>
          <p:nvPr>
            <p:ph type="sldImg"/>
          </p:nvPr>
        </p:nvSpPr>
        <p:spPr>
          <a:xfrm>
            <a:off x="533400" y="763588"/>
            <a:ext cx="6704013" cy="3771900"/>
          </a:xfrm>
          <a:prstGeom prst="rect">
            <a:avLst/>
          </a:prstGeom>
          <a:ln w="0">
            <a:noFill/>
          </a:ln>
        </p:spPr>
      </p:sp>
      <p:sp>
        <p:nvSpPr>
          <p:cNvPr id="555"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s-CO" sz="2000" b="0" strike="noStrike" spc="-1">
                <a:latin typeface="Arial"/>
              </a:rPr>
              <a:t>Adicional mencionar que el dataset contiene audios para 11 instrumentos mezclados entre si</a:t>
            </a:r>
          </a:p>
        </p:txBody>
      </p:sp>
    </p:spTree>
    <p:extLst>
      <p:ext uri="{BB962C8B-B14F-4D97-AF65-F5344CB8AC3E}">
        <p14:creationId xmlns:p14="http://schemas.microsoft.com/office/powerpoint/2010/main" val="3718640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PlaceHolder 1"/>
          <p:cNvSpPr>
            <a:spLocks noGrp="1" noRot="1" noChangeAspect="1"/>
          </p:cNvSpPr>
          <p:nvPr>
            <p:ph type="sldImg"/>
          </p:nvPr>
        </p:nvSpPr>
        <p:spPr>
          <a:xfrm>
            <a:off x="533400" y="763588"/>
            <a:ext cx="6704013" cy="3771900"/>
          </a:xfrm>
          <a:prstGeom prst="rect">
            <a:avLst/>
          </a:prstGeom>
          <a:ln w="0">
            <a:noFill/>
          </a:ln>
        </p:spPr>
      </p:sp>
      <p:sp>
        <p:nvSpPr>
          <p:cNvPr id="575"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s-CO" sz="1400" b="1" strike="noStrike" spc="-1">
                <a:solidFill>
                  <a:srgbClr val="EA5611"/>
                </a:solidFill>
                <a:latin typeface="Cambria"/>
                <a:ea typeface=""/>
              </a:rPr>
              <a:t>Siguientes pasos</a:t>
            </a:r>
            <a:endParaRPr lang="es-CO" sz="1400" b="0" strike="noStrike" spc="-1">
              <a:latin typeface="Arial"/>
            </a:endParaRPr>
          </a:p>
          <a:p>
            <a:endParaRPr lang="es-CO" sz="1400" b="0" strike="noStrike" spc="-1">
              <a:latin typeface="Arial"/>
            </a:endParaRPr>
          </a:p>
          <a:p>
            <a:r>
              <a:rPr lang="es-CO" sz="1400" b="1" strike="noStrike" spc="-1">
                <a:solidFill>
                  <a:srgbClr val="EA5611"/>
                </a:solidFill>
                <a:latin typeface="Cambria"/>
                <a:ea typeface=""/>
              </a:rPr>
              <a:t>Puede ser mejorar la red neuronal para buscar mejorar los resultados</a:t>
            </a:r>
            <a:endParaRPr lang="es-CO" sz="14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6" name="PlaceHolder 2"/>
          <p:cNvSpPr>
            <a:spLocks noGrp="1"/>
          </p:cNvSpPr>
          <p:nvPr>
            <p:ph/>
          </p:nvPr>
        </p:nvSpPr>
        <p:spPr>
          <a:xfrm>
            <a:off x="257400" y="8942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
        <p:nvSpPr>
          <p:cNvPr id="27" name="PlaceHolder 3"/>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9"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0"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1"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2" name="PlaceHolder 5"/>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4" name="PlaceHolder 2"/>
          <p:cNvSpPr>
            <a:spLocks noGrp="1"/>
          </p:cNvSpPr>
          <p:nvPr>
            <p:ph/>
          </p:nvPr>
        </p:nvSpPr>
        <p:spPr>
          <a:xfrm>
            <a:off x="25740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5" name="PlaceHolder 3"/>
          <p:cNvSpPr>
            <a:spLocks noGrp="1"/>
          </p:cNvSpPr>
          <p:nvPr>
            <p:ph/>
          </p:nvPr>
        </p:nvSpPr>
        <p:spPr>
          <a:xfrm>
            <a:off x="164844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6" name="PlaceHolder 4"/>
          <p:cNvSpPr>
            <a:spLocks noGrp="1"/>
          </p:cNvSpPr>
          <p:nvPr>
            <p:ph/>
          </p:nvPr>
        </p:nvSpPr>
        <p:spPr>
          <a:xfrm>
            <a:off x="303948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7" name="PlaceHolder 5"/>
          <p:cNvSpPr>
            <a:spLocks noGrp="1"/>
          </p:cNvSpPr>
          <p:nvPr>
            <p:ph/>
          </p:nvPr>
        </p:nvSpPr>
        <p:spPr>
          <a:xfrm>
            <a:off x="25740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8" name="PlaceHolder 6"/>
          <p:cNvSpPr>
            <a:spLocks noGrp="1"/>
          </p:cNvSpPr>
          <p:nvPr>
            <p:ph/>
          </p:nvPr>
        </p:nvSpPr>
        <p:spPr>
          <a:xfrm>
            <a:off x="164844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9" name="PlaceHolder 7"/>
          <p:cNvSpPr>
            <a:spLocks noGrp="1"/>
          </p:cNvSpPr>
          <p:nvPr>
            <p:ph/>
          </p:nvPr>
        </p:nvSpPr>
        <p:spPr>
          <a:xfrm>
            <a:off x="303948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73" name="PlaceHolder 2"/>
          <p:cNvSpPr>
            <a:spLocks noGrp="1"/>
          </p:cNvSpPr>
          <p:nvPr>
            <p:ph type="subTitle"/>
          </p:nvPr>
        </p:nvSpPr>
        <p:spPr>
          <a:xfrm>
            <a:off x="257400" y="700200"/>
            <a:ext cx="4113720" cy="91188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75" name="PlaceHolder 2"/>
          <p:cNvSpPr>
            <a:spLocks noGrp="1"/>
          </p:cNvSpPr>
          <p:nvPr>
            <p:ph/>
          </p:nvPr>
        </p:nvSpPr>
        <p:spPr>
          <a:xfrm>
            <a:off x="257400" y="894240"/>
            <a:ext cx="4113720" cy="523440"/>
          </a:xfrm>
          <a:prstGeom prst="rect">
            <a:avLst/>
          </a:prstGeom>
          <a:noFill/>
          <a:ln w="0">
            <a:noFill/>
          </a:ln>
        </p:spPr>
        <p:txBody>
          <a:bodyPr lIns="0" tIns="0" rIns="0" bIns="0" anchor="t">
            <a:normAutofit/>
          </a:bodyPr>
          <a:lstStyle/>
          <a:p>
            <a:endParaRPr lang="es-ES"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77"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78"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82"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83"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84"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5" name="PlaceHolder 2"/>
          <p:cNvSpPr>
            <a:spLocks noGrp="1"/>
          </p:cNvSpPr>
          <p:nvPr>
            <p:ph type="subTitle"/>
          </p:nvPr>
        </p:nvSpPr>
        <p:spPr>
          <a:xfrm>
            <a:off x="257400" y="700200"/>
            <a:ext cx="4113720" cy="91188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86"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87"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88" name="PlaceHolder 4"/>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90"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91"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92" name="PlaceHolder 4"/>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94" name="PlaceHolder 2"/>
          <p:cNvSpPr>
            <a:spLocks noGrp="1"/>
          </p:cNvSpPr>
          <p:nvPr>
            <p:ph/>
          </p:nvPr>
        </p:nvSpPr>
        <p:spPr>
          <a:xfrm>
            <a:off x="257400" y="8942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
        <p:nvSpPr>
          <p:cNvPr id="195" name="PlaceHolder 3"/>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97"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98"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99"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00" name="PlaceHolder 5"/>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02" name="PlaceHolder 2"/>
          <p:cNvSpPr>
            <a:spLocks noGrp="1"/>
          </p:cNvSpPr>
          <p:nvPr>
            <p:ph/>
          </p:nvPr>
        </p:nvSpPr>
        <p:spPr>
          <a:xfrm>
            <a:off x="25740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03" name="PlaceHolder 3"/>
          <p:cNvSpPr>
            <a:spLocks noGrp="1"/>
          </p:cNvSpPr>
          <p:nvPr>
            <p:ph/>
          </p:nvPr>
        </p:nvSpPr>
        <p:spPr>
          <a:xfrm>
            <a:off x="164844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04" name="PlaceHolder 4"/>
          <p:cNvSpPr>
            <a:spLocks noGrp="1"/>
          </p:cNvSpPr>
          <p:nvPr>
            <p:ph/>
          </p:nvPr>
        </p:nvSpPr>
        <p:spPr>
          <a:xfrm>
            <a:off x="303948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05" name="PlaceHolder 5"/>
          <p:cNvSpPr>
            <a:spLocks noGrp="1"/>
          </p:cNvSpPr>
          <p:nvPr>
            <p:ph/>
          </p:nvPr>
        </p:nvSpPr>
        <p:spPr>
          <a:xfrm>
            <a:off x="25740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06" name="PlaceHolder 6"/>
          <p:cNvSpPr>
            <a:spLocks noGrp="1"/>
          </p:cNvSpPr>
          <p:nvPr>
            <p:ph/>
          </p:nvPr>
        </p:nvSpPr>
        <p:spPr>
          <a:xfrm>
            <a:off x="164844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07" name="PlaceHolder 7"/>
          <p:cNvSpPr>
            <a:spLocks noGrp="1"/>
          </p:cNvSpPr>
          <p:nvPr>
            <p:ph/>
          </p:nvPr>
        </p:nvSpPr>
        <p:spPr>
          <a:xfrm>
            <a:off x="303948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63" name="PlaceHolder 2"/>
          <p:cNvSpPr>
            <a:spLocks noGrp="1"/>
          </p:cNvSpPr>
          <p:nvPr>
            <p:ph type="subTitle"/>
          </p:nvPr>
        </p:nvSpPr>
        <p:spPr>
          <a:xfrm>
            <a:off x="257400" y="700200"/>
            <a:ext cx="4113720" cy="91188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65" name="PlaceHolder 2"/>
          <p:cNvSpPr>
            <a:spLocks noGrp="1"/>
          </p:cNvSpPr>
          <p:nvPr>
            <p:ph/>
          </p:nvPr>
        </p:nvSpPr>
        <p:spPr>
          <a:xfrm>
            <a:off x="257400" y="894240"/>
            <a:ext cx="4113720" cy="523440"/>
          </a:xfrm>
          <a:prstGeom prst="rect">
            <a:avLst/>
          </a:prstGeom>
          <a:noFill/>
          <a:ln w="0">
            <a:noFill/>
          </a:ln>
        </p:spPr>
        <p:txBody>
          <a:bodyPr lIns="0" tIns="0" rIns="0" bIns="0" anchor="t">
            <a:normAutofit/>
          </a:bodyPr>
          <a:lstStyle/>
          <a:p>
            <a:endParaRPr lang="es-ES" sz="28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67"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268"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7" name="PlaceHolder 2"/>
          <p:cNvSpPr>
            <a:spLocks noGrp="1"/>
          </p:cNvSpPr>
          <p:nvPr>
            <p:ph/>
          </p:nvPr>
        </p:nvSpPr>
        <p:spPr>
          <a:xfrm>
            <a:off x="257400" y="894240"/>
            <a:ext cx="4113720" cy="523440"/>
          </a:xfrm>
          <a:prstGeom prst="rect">
            <a:avLst/>
          </a:prstGeom>
          <a:noFill/>
          <a:ln w="0">
            <a:noFill/>
          </a:ln>
        </p:spPr>
        <p:txBody>
          <a:bodyPr lIns="0" tIns="0" rIns="0" bIns="0" anchor="t">
            <a:normAutofit/>
          </a:bodyPr>
          <a:lstStyle/>
          <a:p>
            <a:endParaRPr lang="es-ES" sz="2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72"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73"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274"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76"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277"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78" name="PlaceHolder 4"/>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80"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81"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82" name="PlaceHolder 4"/>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84" name="PlaceHolder 2"/>
          <p:cNvSpPr>
            <a:spLocks noGrp="1"/>
          </p:cNvSpPr>
          <p:nvPr>
            <p:ph/>
          </p:nvPr>
        </p:nvSpPr>
        <p:spPr>
          <a:xfrm>
            <a:off x="257400" y="8942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
        <p:nvSpPr>
          <p:cNvPr id="285" name="PlaceHolder 3"/>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87"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88"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89"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90" name="PlaceHolder 5"/>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92" name="PlaceHolder 2"/>
          <p:cNvSpPr>
            <a:spLocks noGrp="1"/>
          </p:cNvSpPr>
          <p:nvPr>
            <p:ph/>
          </p:nvPr>
        </p:nvSpPr>
        <p:spPr>
          <a:xfrm>
            <a:off x="25740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93" name="PlaceHolder 3"/>
          <p:cNvSpPr>
            <a:spLocks noGrp="1"/>
          </p:cNvSpPr>
          <p:nvPr>
            <p:ph/>
          </p:nvPr>
        </p:nvSpPr>
        <p:spPr>
          <a:xfrm>
            <a:off x="164844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94" name="PlaceHolder 4"/>
          <p:cNvSpPr>
            <a:spLocks noGrp="1"/>
          </p:cNvSpPr>
          <p:nvPr>
            <p:ph/>
          </p:nvPr>
        </p:nvSpPr>
        <p:spPr>
          <a:xfrm>
            <a:off x="303948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95" name="PlaceHolder 5"/>
          <p:cNvSpPr>
            <a:spLocks noGrp="1"/>
          </p:cNvSpPr>
          <p:nvPr>
            <p:ph/>
          </p:nvPr>
        </p:nvSpPr>
        <p:spPr>
          <a:xfrm>
            <a:off x="25740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96" name="PlaceHolder 6"/>
          <p:cNvSpPr>
            <a:spLocks noGrp="1"/>
          </p:cNvSpPr>
          <p:nvPr>
            <p:ph/>
          </p:nvPr>
        </p:nvSpPr>
        <p:spPr>
          <a:xfrm>
            <a:off x="164844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97" name="PlaceHolder 7"/>
          <p:cNvSpPr>
            <a:spLocks noGrp="1"/>
          </p:cNvSpPr>
          <p:nvPr>
            <p:ph/>
          </p:nvPr>
        </p:nvSpPr>
        <p:spPr>
          <a:xfrm>
            <a:off x="303948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54" name="PlaceHolder 2"/>
          <p:cNvSpPr>
            <a:spLocks noGrp="1"/>
          </p:cNvSpPr>
          <p:nvPr>
            <p:ph type="subTitle"/>
          </p:nvPr>
        </p:nvSpPr>
        <p:spPr>
          <a:xfrm>
            <a:off x="257400" y="700200"/>
            <a:ext cx="4113720" cy="91188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56" name="PlaceHolder 2"/>
          <p:cNvSpPr>
            <a:spLocks noGrp="1"/>
          </p:cNvSpPr>
          <p:nvPr>
            <p:ph/>
          </p:nvPr>
        </p:nvSpPr>
        <p:spPr>
          <a:xfrm>
            <a:off x="257400" y="894240"/>
            <a:ext cx="4113720" cy="523440"/>
          </a:xfrm>
          <a:prstGeom prst="rect">
            <a:avLst/>
          </a:prstGeom>
          <a:noFill/>
          <a:ln w="0">
            <a:noFill/>
          </a:ln>
        </p:spPr>
        <p:txBody>
          <a:bodyPr lIns="0" tIns="0" rIns="0" bIns="0" anchor="t">
            <a:normAutofit/>
          </a:bodyPr>
          <a:lstStyle/>
          <a:p>
            <a:endParaRPr lang="es-ES"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9"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0"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58"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359"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1"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63"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64"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365"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67"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368"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69" name="PlaceHolder 4"/>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71"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72"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73" name="PlaceHolder 4"/>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75" name="PlaceHolder 2"/>
          <p:cNvSpPr>
            <a:spLocks noGrp="1"/>
          </p:cNvSpPr>
          <p:nvPr>
            <p:ph/>
          </p:nvPr>
        </p:nvSpPr>
        <p:spPr>
          <a:xfrm>
            <a:off x="257400" y="8942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
        <p:nvSpPr>
          <p:cNvPr id="376" name="PlaceHolder 3"/>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78"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79"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80"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81" name="PlaceHolder 5"/>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83" name="PlaceHolder 2"/>
          <p:cNvSpPr>
            <a:spLocks noGrp="1"/>
          </p:cNvSpPr>
          <p:nvPr>
            <p:ph/>
          </p:nvPr>
        </p:nvSpPr>
        <p:spPr>
          <a:xfrm>
            <a:off x="25740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84" name="PlaceHolder 3"/>
          <p:cNvSpPr>
            <a:spLocks noGrp="1"/>
          </p:cNvSpPr>
          <p:nvPr>
            <p:ph/>
          </p:nvPr>
        </p:nvSpPr>
        <p:spPr>
          <a:xfrm>
            <a:off x="164844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85" name="PlaceHolder 4"/>
          <p:cNvSpPr>
            <a:spLocks noGrp="1"/>
          </p:cNvSpPr>
          <p:nvPr>
            <p:ph/>
          </p:nvPr>
        </p:nvSpPr>
        <p:spPr>
          <a:xfrm>
            <a:off x="303948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86" name="PlaceHolder 5"/>
          <p:cNvSpPr>
            <a:spLocks noGrp="1"/>
          </p:cNvSpPr>
          <p:nvPr>
            <p:ph/>
          </p:nvPr>
        </p:nvSpPr>
        <p:spPr>
          <a:xfrm>
            <a:off x="25740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87" name="PlaceHolder 6"/>
          <p:cNvSpPr>
            <a:spLocks noGrp="1"/>
          </p:cNvSpPr>
          <p:nvPr>
            <p:ph/>
          </p:nvPr>
        </p:nvSpPr>
        <p:spPr>
          <a:xfrm>
            <a:off x="164844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88" name="PlaceHolder 7"/>
          <p:cNvSpPr>
            <a:spLocks noGrp="1"/>
          </p:cNvSpPr>
          <p:nvPr>
            <p:ph/>
          </p:nvPr>
        </p:nvSpPr>
        <p:spPr>
          <a:xfrm>
            <a:off x="303948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4"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5"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6"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8"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9"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0" name="PlaceHolder 4"/>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2"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3"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4" name="PlaceHolder 4"/>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Imagen 9"/>
          <p:cNvPicPr/>
          <p:nvPr/>
        </p:nvPicPr>
        <p:blipFill>
          <a:blip r:embed="rId14"/>
          <a:stretch/>
        </p:blipFill>
        <p:spPr>
          <a:xfrm>
            <a:off x="-12240" y="0"/>
            <a:ext cx="12203640" cy="6857640"/>
          </a:xfrm>
          <a:prstGeom prst="rect">
            <a:avLst/>
          </a:prstGeom>
          <a:ln w="0">
            <a:noFill/>
          </a:ln>
        </p:spPr>
      </p:pic>
      <p:sp>
        <p:nvSpPr>
          <p:cNvPr id="5" name="PlaceHolder 1"/>
          <p:cNvSpPr>
            <a:spLocks noGrp="1"/>
          </p:cNvSpPr>
          <p:nvPr>
            <p:ph type="body"/>
          </p:nvPr>
        </p:nvSpPr>
        <p:spPr>
          <a:xfrm>
            <a:off x="446760" y="325080"/>
            <a:ext cx="7579800" cy="902160"/>
          </a:xfrm>
          <a:prstGeom prst="rect">
            <a:avLst/>
          </a:prstGeom>
          <a:noFill/>
          <a:ln w="0">
            <a:noFill/>
          </a:ln>
        </p:spPr>
        <p:txBody>
          <a:bodyPr lIns="0" tIns="0" rIns="0" bIns="0" anchor="t">
            <a:noAutofit/>
          </a:bodyPr>
          <a:lstStyle/>
          <a:p>
            <a:pPr>
              <a:lnSpc>
                <a:spcPct val="100000"/>
              </a:lnSpc>
              <a:tabLst>
                <a:tab pos="0" algn="l"/>
              </a:tabLst>
            </a:pPr>
            <a:r>
              <a:rPr lang="es-ES" sz="5400" b="0" strike="noStrike" spc="-100">
                <a:solidFill>
                  <a:srgbClr val="000000"/>
                </a:solidFill>
                <a:latin typeface="Periodico Display UtLg"/>
              </a:rPr>
              <a:t>Título presentación</a:t>
            </a:r>
            <a:endParaRPr lang="es-ES" sz="5400" b="0" strike="noStrike" spc="-1">
              <a:solidFill>
                <a:srgbClr val="000000"/>
              </a:solidFill>
              <a:latin typeface="Calibri"/>
            </a:endParaRPr>
          </a:p>
        </p:txBody>
      </p:sp>
      <p:sp>
        <p:nvSpPr>
          <p:cNvPr id="2" name="PlaceHolder 2"/>
          <p:cNvSpPr>
            <a:spLocks noGrp="1"/>
          </p:cNvSpPr>
          <p:nvPr>
            <p:ph type="body"/>
          </p:nvPr>
        </p:nvSpPr>
        <p:spPr>
          <a:xfrm>
            <a:off x="446760" y="1263960"/>
            <a:ext cx="7570440" cy="563400"/>
          </a:xfrm>
          <a:prstGeom prst="rect">
            <a:avLst/>
          </a:prstGeom>
          <a:noFill/>
          <a:ln w="0">
            <a:noFill/>
          </a:ln>
        </p:spPr>
        <p:txBody>
          <a:bodyPr lIns="0" tIns="0" rIns="0" bIns="0" anchor="t">
            <a:noAutofit/>
          </a:bodyPr>
          <a:lstStyle/>
          <a:p>
            <a:pPr>
              <a:lnSpc>
                <a:spcPct val="100000"/>
              </a:lnSpc>
              <a:tabLst>
                <a:tab pos="0" algn="l"/>
              </a:tabLst>
            </a:pPr>
            <a:r>
              <a:rPr lang="es-ES" sz="3300" b="0" strike="noStrike" spc="-1">
                <a:solidFill>
                  <a:srgbClr val="000000"/>
                </a:solidFill>
                <a:latin typeface="Visuelt Pro"/>
              </a:rPr>
              <a:t>Subtítulo presentación</a:t>
            </a:r>
            <a:endParaRPr lang="es-ES" sz="3300" b="0" strike="noStrike" spc="-1">
              <a:solidFill>
                <a:srgbClr val="000000"/>
              </a:solidFill>
              <a:latin typeface="Calibri"/>
            </a:endParaRPr>
          </a:p>
        </p:txBody>
      </p:sp>
      <p:sp>
        <p:nvSpPr>
          <p:cNvPr id="3"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6" name="Marcador de texto 25"/>
          <p:cNvSpPr/>
          <p:nvPr/>
        </p:nvSpPr>
        <p:spPr>
          <a:xfrm>
            <a:off x="328320" y="6392520"/>
            <a:ext cx="4113720" cy="27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spcBef>
                <a:spcPts val="1001"/>
              </a:spcBef>
              <a:tabLst>
                <a:tab pos="0" algn="l"/>
              </a:tabLst>
            </a:pPr>
            <a:r>
              <a:rPr lang="es-ES" sz="1200" b="0" strike="noStrike" spc="-1">
                <a:solidFill>
                  <a:srgbClr val="000000"/>
                </a:solidFill>
                <a:latin typeface="Visuelt Pro"/>
              </a:rPr>
              <a:t>Subtítulo presentación</a:t>
            </a:r>
            <a:endParaRPr lang="es-CO" sz="1200" b="0" strike="noStrike" spc="-1">
              <a:latin typeface="Arial"/>
            </a:endParaRPr>
          </a:p>
        </p:txBody>
      </p:sp>
      <p:pic>
        <p:nvPicPr>
          <p:cNvPr id="167" name="Imagen 6"/>
          <p:cNvPicPr/>
          <p:nvPr/>
        </p:nvPicPr>
        <p:blipFill>
          <a:blip r:embed="rId14"/>
          <a:stretch/>
        </p:blipFill>
        <p:spPr>
          <a:xfrm>
            <a:off x="10857600" y="126000"/>
            <a:ext cx="1204560" cy="602280"/>
          </a:xfrm>
          <a:prstGeom prst="rect">
            <a:avLst/>
          </a:prstGeom>
          <a:ln w="0">
            <a:noFill/>
          </a:ln>
        </p:spPr>
      </p:pic>
      <p:sp>
        <p:nvSpPr>
          <p:cNvPr id="168" name="PlaceHolder 1"/>
          <p:cNvSpPr>
            <a:spLocks noGrp="1"/>
          </p:cNvSpPr>
          <p:nvPr>
            <p:ph type="body"/>
          </p:nvPr>
        </p:nvSpPr>
        <p:spPr>
          <a:xfrm>
            <a:off x="257400" y="894240"/>
            <a:ext cx="4113720" cy="523440"/>
          </a:xfrm>
          <a:prstGeom prst="rect">
            <a:avLst/>
          </a:prstGeom>
          <a:noFill/>
          <a:ln w="0">
            <a:noFill/>
          </a:ln>
        </p:spPr>
        <p:txBody>
          <a:bodyPr lIns="90000" tIns="45000" rIns="90000" bIns="45000" anchor="t">
            <a:noAutofit/>
          </a:bodyPr>
          <a:lstStyle/>
          <a:p>
            <a:pPr>
              <a:lnSpc>
                <a:spcPct val="90000"/>
              </a:lnSpc>
              <a:spcBef>
                <a:spcPts val="1001"/>
              </a:spcBef>
              <a:tabLst>
                <a:tab pos="0" algn="l"/>
              </a:tabLst>
            </a:pPr>
            <a:r>
              <a:rPr lang="es-ES" sz="3100" b="1" strike="noStrike" spc="-1">
                <a:solidFill>
                  <a:srgbClr val="000000"/>
                </a:solidFill>
                <a:latin typeface="Periodico Display Rg"/>
              </a:rPr>
              <a:t>Título slide</a:t>
            </a:r>
            <a:endParaRPr lang="es-ES" sz="3100" b="0" strike="noStrike" spc="-1">
              <a:solidFill>
                <a:srgbClr val="000000"/>
              </a:solidFill>
              <a:latin typeface="Calibri"/>
            </a:endParaRPr>
          </a:p>
        </p:txBody>
      </p:sp>
      <p:sp>
        <p:nvSpPr>
          <p:cNvPr id="169" name="PlaceHolder 2"/>
          <p:cNvSpPr>
            <a:spLocks noGrp="1"/>
          </p:cNvSpPr>
          <p:nvPr>
            <p:ph type="body"/>
          </p:nvPr>
        </p:nvSpPr>
        <p:spPr>
          <a:xfrm>
            <a:off x="257400" y="306000"/>
            <a:ext cx="4159080" cy="281880"/>
          </a:xfrm>
          <a:prstGeom prst="rect">
            <a:avLst/>
          </a:prstGeom>
          <a:noFill/>
          <a:ln w="0">
            <a:noFill/>
          </a:ln>
        </p:spPr>
        <p:txBody>
          <a:bodyPr lIns="90000" tIns="45000" rIns="90000" bIns="45000" anchor="ctr">
            <a:noAutofit/>
          </a:bodyPr>
          <a:lstStyle/>
          <a:p>
            <a:pPr>
              <a:lnSpc>
                <a:spcPct val="90000"/>
              </a:lnSpc>
              <a:spcBef>
                <a:spcPts val="1001"/>
              </a:spcBef>
              <a:tabLst>
                <a:tab pos="0" algn="l"/>
              </a:tabLst>
            </a:pPr>
            <a:r>
              <a:rPr lang="es-ES" sz="1200" b="1" strike="noStrike" spc="-1">
                <a:solidFill>
                  <a:srgbClr val="000000"/>
                </a:solidFill>
                <a:latin typeface="Visuelt Pro"/>
              </a:rPr>
              <a:t>00. Título capítulo</a:t>
            </a:r>
            <a:endParaRPr lang="es-ES" sz="1200" b="0" strike="noStrike" spc="-1">
              <a:solidFill>
                <a:srgbClr val="000000"/>
              </a:solidFill>
              <a:latin typeface="Calibri"/>
            </a:endParaRPr>
          </a:p>
        </p:txBody>
      </p:sp>
      <p:sp>
        <p:nvSpPr>
          <p:cNvPr id="170" name="PlaceHolder 3"/>
          <p:cNvSpPr>
            <a:spLocks noGrp="1"/>
          </p:cNvSpPr>
          <p:nvPr>
            <p:ph type="body"/>
          </p:nvPr>
        </p:nvSpPr>
        <p:spPr>
          <a:xfrm>
            <a:off x="285120" y="2011320"/>
            <a:ext cx="11556000" cy="3497760"/>
          </a:xfrm>
          <a:prstGeom prst="rect">
            <a:avLst/>
          </a:prstGeom>
          <a:noFill/>
          <a:ln w="0">
            <a:noFill/>
          </a:ln>
        </p:spPr>
        <p:txBody>
          <a:bodyPr lIns="90000" tIns="45000" rIns="90000" bIns="45000" anchor="t">
            <a:noAutofit/>
          </a:bodyPr>
          <a:lstStyle/>
          <a:p>
            <a:pPr algn="just">
              <a:lnSpc>
                <a:spcPct val="90000"/>
              </a:lnSpc>
              <a:spcBef>
                <a:spcPts val="99"/>
              </a:spcBef>
              <a:tabLst>
                <a:tab pos="0" algn="l"/>
              </a:tabLst>
            </a:pPr>
            <a:r>
              <a:rPr lang="es-ES" sz="1600" b="0" strike="noStrike" spc="-1">
                <a:solidFill>
                  <a:srgbClr val="000000"/>
                </a:solidFill>
                <a:latin typeface="Visuelt Pro"/>
              </a:rPr>
              <a:t>Texto pequeño lorem ipsum dolor sit amet, consectetuer adipiscing elit, sed diam nonummy nibh euismod tincidunt ut laoreet dolore magna aliquam erat volutpat. 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 vel illum</a:t>
            </a:r>
            <a:endParaRPr lang="es-ES" sz="1600" b="0" strike="noStrike" spc="-1">
              <a:solidFill>
                <a:srgbClr val="000000"/>
              </a:solidFill>
              <a:latin typeface="Calibri"/>
            </a:endParaRPr>
          </a:p>
          <a:p>
            <a:pPr algn="just">
              <a:lnSpc>
                <a:spcPct val="90000"/>
              </a:lnSpc>
              <a:spcBef>
                <a:spcPts val="99"/>
              </a:spcBef>
              <a:tabLst>
                <a:tab pos="0" algn="l"/>
              </a:tabLst>
            </a:pPr>
            <a:r>
              <a:t/>
            </a:r>
            <a:br/>
            <a:endParaRPr lang="es-ES" sz="1600" b="0" strike="noStrike" spc="-1">
              <a:solidFill>
                <a:srgbClr val="000000"/>
              </a:solidFill>
              <a:latin typeface="Calibri"/>
            </a:endParaRPr>
          </a:p>
          <a:p>
            <a:pPr algn="just">
              <a:lnSpc>
                <a:spcPct val="90000"/>
              </a:lnSpc>
              <a:spcBef>
                <a:spcPts val="99"/>
              </a:spcBef>
              <a:tabLst>
                <a:tab pos="0" algn="l"/>
              </a:tabLst>
            </a:pPr>
            <a:r>
              <a:rPr lang="es-ES" sz="1600" b="0" strike="noStrike" spc="-1">
                <a:solidFill>
                  <a:srgbClr val="000000"/>
                </a:solidFill>
                <a:latin typeface="Visuelt Pro"/>
              </a:rPr>
              <a:t>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a:t>
            </a:r>
            <a:endParaRPr lang="es-ES" sz="1600" b="0" strike="noStrike" spc="-1">
              <a:solidFill>
                <a:srgbClr val="000000"/>
              </a:solidFill>
              <a:latin typeface="Calibri"/>
            </a:endParaRPr>
          </a:p>
        </p:txBody>
      </p:sp>
      <p:sp>
        <p:nvSpPr>
          <p:cNvPr id="171"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7" name="Marcador de texto 25"/>
          <p:cNvSpPr/>
          <p:nvPr/>
        </p:nvSpPr>
        <p:spPr>
          <a:xfrm>
            <a:off x="328320" y="6392520"/>
            <a:ext cx="4113720" cy="27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spcBef>
                <a:spcPts val="1001"/>
              </a:spcBef>
              <a:tabLst>
                <a:tab pos="0" algn="l"/>
              </a:tabLst>
            </a:pPr>
            <a:r>
              <a:rPr lang="es-ES" sz="1200" b="0" strike="noStrike" spc="-1">
                <a:solidFill>
                  <a:srgbClr val="000000"/>
                </a:solidFill>
                <a:latin typeface="Visuelt Pro"/>
              </a:rPr>
              <a:t>Subtítulo presentación</a:t>
            </a:r>
            <a:endParaRPr lang="es-CO" sz="1200" b="0" strike="noStrike" spc="-1">
              <a:latin typeface="Arial"/>
            </a:endParaRPr>
          </a:p>
        </p:txBody>
      </p:sp>
      <p:pic>
        <p:nvPicPr>
          <p:cNvPr id="258" name="Imagen 6"/>
          <p:cNvPicPr/>
          <p:nvPr/>
        </p:nvPicPr>
        <p:blipFill>
          <a:blip r:embed="rId14"/>
          <a:stretch/>
        </p:blipFill>
        <p:spPr>
          <a:xfrm>
            <a:off x="10857600" y="126000"/>
            <a:ext cx="1204560" cy="602280"/>
          </a:xfrm>
          <a:prstGeom prst="rect">
            <a:avLst/>
          </a:prstGeom>
          <a:ln w="0">
            <a:noFill/>
          </a:ln>
        </p:spPr>
      </p:pic>
      <p:sp>
        <p:nvSpPr>
          <p:cNvPr id="259" name="PlaceHolder 1"/>
          <p:cNvSpPr>
            <a:spLocks noGrp="1"/>
          </p:cNvSpPr>
          <p:nvPr>
            <p:ph type="body"/>
          </p:nvPr>
        </p:nvSpPr>
        <p:spPr>
          <a:xfrm>
            <a:off x="257400" y="894240"/>
            <a:ext cx="4113720" cy="523440"/>
          </a:xfrm>
          <a:prstGeom prst="rect">
            <a:avLst/>
          </a:prstGeom>
          <a:noFill/>
          <a:ln w="0">
            <a:noFill/>
          </a:ln>
        </p:spPr>
        <p:txBody>
          <a:bodyPr lIns="90000" tIns="45000" rIns="90000" bIns="45000" anchor="t">
            <a:noAutofit/>
          </a:bodyPr>
          <a:lstStyle/>
          <a:p>
            <a:pPr>
              <a:lnSpc>
                <a:spcPct val="90000"/>
              </a:lnSpc>
              <a:spcBef>
                <a:spcPts val="1001"/>
              </a:spcBef>
              <a:tabLst>
                <a:tab pos="0" algn="l"/>
              </a:tabLst>
            </a:pPr>
            <a:r>
              <a:rPr lang="es-ES" sz="3100" b="1" strike="noStrike" spc="-1">
                <a:solidFill>
                  <a:srgbClr val="000000"/>
                </a:solidFill>
                <a:latin typeface="Periodico Display Rg"/>
              </a:rPr>
              <a:t>Título slide</a:t>
            </a:r>
            <a:endParaRPr lang="es-ES" sz="3100" b="0" strike="noStrike" spc="-1">
              <a:solidFill>
                <a:srgbClr val="000000"/>
              </a:solidFill>
              <a:latin typeface="Calibri"/>
            </a:endParaRPr>
          </a:p>
        </p:txBody>
      </p:sp>
      <p:sp>
        <p:nvSpPr>
          <p:cNvPr id="260" name="PlaceHolder 2"/>
          <p:cNvSpPr>
            <a:spLocks noGrp="1"/>
          </p:cNvSpPr>
          <p:nvPr>
            <p:ph type="body"/>
          </p:nvPr>
        </p:nvSpPr>
        <p:spPr>
          <a:xfrm>
            <a:off x="257400" y="306000"/>
            <a:ext cx="4159080" cy="281880"/>
          </a:xfrm>
          <a:prstGeom prst="rect">
            <a:avLst/>
          </a:prstGeom>
          <a:noFill/>
          <a:ln w="0">
            <a:noFill/>
          </a:ln>
        </p:spPr>
        <p:txBody>
          <a:bodyPr lIns="90000" tIns="45000" rIns="90000" bIns="45000" anchor="ctr">
            <a:noAutofit/>
          </a:bodyPr>
          <a:lstStyle/>
          <a:p>
            <a:pPr>
              <a:lnSpc>
                <a:spcPct val="90000"/>
              </a:lnSpc>
              <a:spcBef>
                <a:spcPts val="1001"/>
              </a:spcBef>
              <a:tabLst>
                <a:tab pos="0" algn="l"/>
              </a:tabLst>
            </a:pPr>
            <a:r>
              <a:rPr lang="es-ES" sz="1200" b="1" strike="noStrike" spc="-1">
                <a:solidFill>
                  <a:srgbClr val="000000"/>
                </a:solidFill>
                <a:latin typeface="Visuelt Pro"/>
              </a:rPr>
              <a:t>00. Título capítulo</a:t>
            </a:r>
            <a:endParaRPr lang="es-ES" sz="1200" b="0" strike="noStrike" spc="-1">
              <a:solidFill>
                <a:srgbClr val="000000"/>
              </a:solidFill>
              <a:latin typeface="Calibri"/>
            </a:endParaRPr>
          </a:p>
        </p:txBody>
      </p:sp>
      <p:sp>
        <p:nvSpPr>
          <p:cNvPr id="261"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7" name="Marcador de texto 25"/>
          <p:cNvSpPr/>
          <p:nvPr/>
        </p:nvSpPr>
        <p:spPr>
          <a:xfrm>
            <a:off x="328320" y="6392520"/>
            <a:ext cx="4113720" cy="27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spcBef>
                <a:spcPts val="1001"/>
              </a:spcBef>
              <a:tabLst>
                <a:tab pos="0" algn="l"/>
              </a:tabLst>
            </a:pPr>
            <a:r>
              <a:rPr lang="es-ES" sz="1200" b="0" strike="noStrike" spc="-1">
                <a:solidFill>
                  <a:srgbClr val="000000"/>
                </a:solidFill>
                <a:latin typeface="Visuelt Pro"/>
              </a:rPr>
              <a:t>Subtítulo presentación</a:t>
            </a:r>
            <a:endParaRPr lang="es-CO" sz="1200" b="0" strike="noStrike" spc="-1">
              <a:latin typeface="Arial"/>
            </a:endParaRPr>
          </a:p>
        </p:txBody>
      </p:sp>
      <p:pic>
        <p:nvPicPr>
          <p:cNvPr id="348" name="Imagen 6"/>
          <p:cNvPicPr/>
          <p:nvPr/>
        </p:nvPicPr>
        <p:blipFill>
          <a:blip r:embed="rId14"/>
          <a:stretch/>
        </p:blipFill>
        <p:spPr>
          <a:xfrm>
            <a:off x="10857600" y="126000"/>
            <a:ext cx="1204560" cy="602280"/>
          </a:xfrm>
          <a:prstGeom prst="rect">
            <a:avLst/>
          </a:prstGeom>
          <a:ln w="0">
            <a:noFill/>
          </a:ln>
        </p:spPr>
      </p:pic>
      <p:sp>
        <p:nvSpPr>
          <p:cNvPr id="349" name="PlaceHolder 1"/>
          <p:cNvSpPr>
            <a:spLocks noGrp="1"/>
          </p:cNvSpPr>
          <p:nvPr>
            <p:ph type="body"/>
          </p:nvPr>
        </p:nvSpPr>
        <p:spPr>
          <a:xfrm>
            <a:off x="257400" y="894240"/>
            <a:ext cx="4113720" cy="523440"/>
          </a:xfrm>
          <a:prstGeom prst="rect">
            <a:avLst/>
          </a:prstGeom>
          <a:noFill/>
          <a:ln w="0">
            <a:noFill/>
          </a:ln>
        </p:spPr>
        <p:txBody>
          <a:bodyPr lIns="90000" tIns="45000" rIns="90000" bIns="45000" anchor="t">
            <a:noAutofit/>
          </a:bodyPr>
          <a:lstStyle/>
          <a:p>
            <a:pPr>
              <a:lnSpc>
                <a:spcPct val="90000"/>
              </a:lnSpc>
              <a:spcBef>
                <a:spcPts val="1001"/>
              </a:spcBef>
              <a:tabLst>
                <a:tab pos="0" algn="l"/>
              </a:tabLst>
            </a:pPr>
            <a:r>
              <a:rPr lang="es-ES" sz="3100" b="1" strike="noStrike" spc="-1">
                <a:solidFill>
                  <a:srgbClr val="000000"/>
                </a:solidFill>
                <a:latin typeface="Periodico Display Rg"/>
              </a:rPr>
              <a:t>Título slide</a:t>
            </a:r>
            <a:endParaRPr lang="es-ES" sz="3100" b="0" strike="noStrike" spc="-1">
              <a:solidFill>
                <a:srgbClr val="000000"/>
              </a:solidFill>
              <a:latin typeface="Calibri"/>
            </a:endParaRPr>
          </a:p>
        </p:txBody>
      </p:sp>
      <p:sp>
        <p:nvSpPr>
          <p:cNvPr id="350" name="PlaceHolder 2"/>
          <p:cNvSpPr>
            <a:spLocks noGrp="1"/>
          </p:cNvSpPr>
          <p:nvPr>
            <p:ph type="body"/>
          </p:nvPr>
        </p:nvSpPr>
        <p:spPr>
          <a:xfrm>
            <a:off x="257400" y="306000"/>
            <a:ext cx="4159080" cy="281880"/>
          </a:xfrm>
          <a:prstGeom prst="rect">
            <a:avLst/>
          </a:prstGeom>
          <a:noFill/>
          <a:ln w="0">
            <a:noFill/>
          </a:ln>
        </p:spPr>
        <p:txBody>
          <a:bodyPr lIns="90000" tIns="45000" rIns="90000" bIns="45000" anchor="ctr">
            <a:noAutofit/>
          </a:bodyPr>
          <a:lstStyle/>
          <a:p>
            <a:pPr>
              <a:lnSpc>
                <a:spcPct val="90000"/>
              </a:lnSpc>
              <a:spcBef>
                <a:spcPts val="1001"/>
              </a:spcBef>
              <a:tabLst>
                <a:tab pos="0" algn="l"/>
              </a:tabLst>
            </a:pPr>
            <a:r>
              <a:rPr lang="es-ES" sz="1200" b="1" strike="noStrike" spc="-1">
                <a:solidFill>
                  <a:srgbClr val="000000"/>
                </a:solidFill>
                <a:latin typeface="Visuelt Pro"/>
              </a:rPr>
              <a:t>00. Título capítulo</a:t>
            </a:r>
            <a:endParaRPr lang="es-ES" sz="1200" b="0" strike="noStrike" spc="-1">
              <a:solidFill>
                <a:srgbClr val="000000"/>
              </a:solidFill>
              <a:latin typeface="Calibri"/>
            </a:endParaRPr>
          </a:p>
        </p:txBody>
      </p:sp>
      <p:sp>
        <p:nvSpPr>
          <p:cNvPr id="351" name="PlaceHolder 3"/>
          <p:cNvSpPr>
            <a:spLocks noGrp="1"/>
          </p:cNvSpPr>
          <p:nvPr>
            <p:ph type="body"/>
          </p:nvPr>
        </p:nvSpPr>
        <p:spPr>
          <a:xfrm>
            <a:off x="285120" y="2011320"/>
            <a:ext cx="11556000" cy="3497760"/>
          </a:xfrm>
          <a:prstGeom prst="rect">
            <a:avLst/>
          </a:prstGeom>
          <a:noFill/>
          <a:ln w="0">
            <a:noFill/>
          </a:ln>
        </p:spPr>
        <p:txBody>
          <a:bodyPr lIns="90000" tIns="45000" rIns="90000" bIns="45000" anchor="t">
            <a:noAutofit/>
          </a:bodyPr>
          <a:lstStyle/>
          <a:p>
            <a:pPr algn="just">
              <a:lnSpc>
                <a:spcPct val="90000"/>
              </a:lnSpc>
              <a:spcBef>
                <a:spcPts val="99"/>
              </a:spcBef>
              <a:tabLst>
                <a:tab pos="0" algn="l"/>
              </a:tabLst>
            </a:pPr>
            <a:r>
              <a:rPr lang="es-ES" sz="1600" b="0" strike="noStrike" spc="-1">
                <a:solidFill>
                  <a:srgbClr val="000000"/>
                </a:solidFill>
                <a:latin typeface="Visuelt Pro"/>
              </a:rPr>
              <a:t>Texto pequeño lorem ipsum dolor sit amet, consectetuer adipiscing elit, sed diam nonummy nibh euismod tincidunt ut laoreet dolore magna aliquam erat volutpat. 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 vel illum</a:t>
            </a:r>
            <a:endParaRPr lang="es-ES" sz="1600" b="0" strike="noStrike" spc="-1">
              <a:solidFill>
                <a:srgbClr val="000000"/>
              </a:solidFill>
              <a:latin typeface="Calibri"/>
            </a:endParaRPr>
          </a:p>
          <a:p>
            <a:pPr algn="just">
              <a:lnSpc>
                <a:spcPct val="90000"/>
              </a:lnSpc>
              <a:spcBef>
                <a:spcPts val="99"/>
              </a:spcBef>
              <a:tabLst>
                <a:tab pos="0" algn="l"/>
              </a:tabLst>
            </a:pPr>
            <a:r>
              <a:t/>
            </a:r>
            <a:br/>
            <a:endParaRPr lang="es-ES" sz="1600" b="0" strike="noStrike" spc="-1">
              <a:solidFill>
                <a:srgbClr val="000000"/>
              </a:solidFill>
              <a:latin typeface="Calibri"/>
            </a:endParaRPr>
          </a:p>
          <a:p>
            <a:pPr algn="just">
              <a:lnSpc>
                <a:spcPct val="90000"/>
              </a:lnSpc>
              <a:spcBef>
                <a:spcPts val="99"/>
              </a:spcBef>
              <a:tabLst>
                <a:tab pos="0" algn="l"/>
              </a:tabLst>
            </a:pPr>
            <a:r>
              <a:rPr lang="es-ES" sz="1600" b="0" strike="noStrike" spc="-1">
                <a:solidFill>
                  <a:srgbClr val="000000"/>
                </a:solidFill>
                <a:latin typeface="Visuelt Pro"/>
              </a:rPr>
              <a:t>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a:t>
            </a:r>
            <a:endParaRPr lang="es-ES" sz="1600" b="0" strike="noStrike" spc="-1">
              <a:solidFill>
                <a:srgbClr val="000000"/>
              </a:solidFill>
              <a:latin typeface="Calibri"/>
            </a:endParaRPr>
          </a:p>
        </p:txBody>
      </p:sp>
      <p:sp>
        <p:nvSpPr>
          <p:cNvPr id="352"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7.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7.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7.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7.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37.xml"/><Relationship Id="rId6" Type="http://schemas.openxmlformats.org/officeDocument/2006/relationships/image" Target="../media/image46.png"/><Relationship Id="rId5" Type="http://schemas.openxmlformats.org/officeDocument/2006/relationships/image" Target="../media/image45.emf"/><Relationship Id="rId4" Type="http://schemas.openxmlformats.org/officeDocument/2006/relationships/image" Target="../media/image4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emf"/><Relationship Id="rId1" Type="http://schemas.openxmlformats.org/officeDocument/2006/relationships/slideLayout" Target="../slideLayouts/slideLayout38.xml"/><Relationship Id="rId5" Type="http://schemas.openxmlformats.org/officeDocument/2006/relationships/image" Target="../media/image50.emf"/><Relationship Id="rId4" Type="http://schemas.openxmlformats.org/officeDocument/2006/relationships/image" Target="../media/image49.emf"/></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Layout" Target="../slideLayouts/slideLayout38.xml"/><Relationship Id="rId5" Type="http://schemas.openxmlformats.org/officeDocument/2006/relationships/image" Target="../media/image54.emf"/><Relationship Id="rId4" Type="http://schemas.openxmlformats.org/officeDocument/2006/relationships/image" Target="../media/image53.emf"/></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8.jpeg"/><Relationship Id="rId1" Type="http://schemas.openxmlformats.org/officeDocument/2006/relationships/slideLayout" Target="../slideLayouts/slideLayout38.xml"/><Relationship Id="rId5" Type="http://schemas.openxmlformats.org/officeDocument/2006/relationships/image" Target="../media/image53.emf"/><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2.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slideLayout" Target="../slideLayouts/slideLayout38.xml"/><Relationship Id="rId1" Type="http://schemas.openxmlformats.org/officeDocument/2006/relationships/video" Target="https://www.youtube.com/embed/Zj79Bt4ORls" TargetMode="Externa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jpeg"/><Relationship Id="rId14"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p:nvPr>
        </p:nvSpPr>
        <p:spPr>
          <a:xfrm>
            <a:off x="446760" y="1263960"/>
            <a:ext cx="7570440" cy="563400"/>
          </a:xfrm>
          <a:prstGeom prst="rect">
            <a:avLst/>
          </a:prstGeom>
          <a:noFill/>
          <a:ln w="0">
            <a:noFill/>
          </a:ln>
        </p:spPr>
        <p:txBody>
          <a:bodyPr lIns="0" tIns="0" rIns="0" bIns="0" anchor="ctr">
            <a:noAutofit/>
          </a:bodyPr>
          <a:lstStyle/>
          <a:p>
            <a:r>
              <a:rPr lang="es-ES" sz="2800" b="0" strike="noStrike" spc="-1">
                <a:solidFill>
                  <a:srgbClr val="000000"/>
                </a:solidFill>
                <a:latin typeface="Calibri"/>
              </a:rPr>
              <a:t>Reconocimiento sonoro de instrumentos musicales</a:t>
            </a:r>
          </a:p>
        </p:txBody>
      </p:sp>
      <p:sp>
        <p:nvSpPr>
          <p:cNvPr id="396" name="Marcador de texto 9"/>
          <p:cNvSpPr txBox="1"/>
          <p:nvPr/>
        </p:nvSpPr>
        <p:spPr>
          <a:xfrm>
            <a:off x="328320" y="5055120"/>
            <a:ext cx="11414880" cy="947880"/>
          </a:xfrm>
          <a:prstGeom prst="rect">
            <a:avLst/>
          </a:prstGeom>
          <a:noFill/>
          <a:ln w="0">
            <a:noFill/>
          </a:ln>
        </p:spPr>
        <p:txBody>
          <a:bodyPr lIns="0" tIns="0" rIns="0" bIns="0" anchor="b">
            <a:noAutofit/>
          </a:bodyPr>
          <a:lstStyle/>
          <a:p>
            <a:pPr indent="-324000">
              <a:lnSpc>
                <a:spcPct val="100000"/>
              </a:lnSpc>
              <a:tabLst>
                <a:tab pos="0" algn="l"/>
              </a:tabLst>
            </a:pPr>
            <a:r>
              <a:rPr lang="es-ES" sz="3600" b="0" strike="noStrike" spc="-100" dirty="0" smtClean="0">
                <a:solidFill>
                  <a:srgbClr val="000000"/>
                </a:solidFill>
                <a:latin typeface="Calibri"/>
              </a:rPr>
              <a:t>Autor: </a:t>
            </a:r>
            <a:r>
              <a:rPr lang="es-ES" sz="3600" b="0" strike="noStrike" spc="-100" dirty="0">
                <a:solidFill>
                  <a:srgbClr val="000000"/>
                </a:solidFill>
                <a:latin typeface="Calibri"/>
              </a:rPr>
              <a:t>William Steve </a:t>
            </a:r>
            <a:r>
              <a:rPr lang="es-ES" sz="3600" b="0" strike="noStrike" spc="-100" dirty="0" err="1">
                <a:solidFill>
                  <a:srgbClr val="000000"/>
                </a:solidFill>
                <a:latin typeface="Calibri"/>
              </a:rPr>
              <a:t>Rodriguez</a:t>
            </a:r>
            <a:r>
              <a:rPr lang="es-ES" sz="3600" b="0" strike="noStrike" spc="-100" dirty="0">
                <a:solidFill>
                  <a:srgbClr val="000000"/>
                </a:solidFill>
                <a:latin typeface="Calibri"/>
              </a:rPr>
              <a:t> Villamizar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CuadroTexto 415"/>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dirty="0" smtClean="0">
                <a:latin typeface="Arial"/>
              </a:rPr>
              <a:t>Pre-procesado de datos</a:t>
            </a:r>
            <a:endParaRPr lang="es-CO" sz="4000" b="0" strike="noStrike" spc="-1" dirty="0">
              <a:latin typeface="Arial"/>
            </a:endParaRPr>
          </a:p>
        </p:txBody>
      </p:sp>
      <p:sp>
        <p:nvSpPr>
          <p:cNvPr id="417" name="Marcador de texto 12"/>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 name="CuadroTexto 4"/>
          <p:cNvSpPr txBox="1"/>
          <p:nvPr/>
        </p:nvSpPr>
        <p:spPr>
          <a:xfrm>
            <a:off x="9000000" y="6393530"/>
            <a:ext cx="3547324" cy="368710"/>
          </a:xfrm>
          <a:prstGeom prst="rect">
            <a:avLst/>
          </a:prstGeom>
          <a:noFill/>
        </p:spPr>
        <p:txBody>
          <a:bodyPr wrap="square" rtlCol="0">
            <a:spAutoFit/>
          </a:bodyPr>
          <a:lstStyle/>
          <a:p>
            <a:r>
              <a:rPr lang="es-ES" i="1" dirty="0" smtClean="0"/>
              <a:t>Preparación de los datos</a:t>
            </a:r>
            <a:endParaRPr lang="es-CO" i="1" dirty="0"/>
          </a:p>
        </p:txBody>
      </p:sp>
      <p:sp>
        <p:nvSpPr>
          <p:cNvPr id="46" name="CuadroTexto 45"/>
          <p:cNvSpPr txBox="1"/>
          <p:nvPr/>
        </p:nvSpPr>
        <p:spPr>
          <a:xfrm>
            <a:off x="4975527" y="5630033"/>
            <a:ext cx="4484978" cy="369332"/>
          </a:xfrm>
          <a:prstGeom prst="rect">
            <a:avLst/>
          </a:prstGeom>
          <a:noFill/>
        </p:spPr>
        <p:txBody>
          <a:bodyPr wrap="square" rtlCol="0">
            <a:spAutoFit/>
          </a:bodyPr>
          <a:lstStyle/>
          <a:p>
            <a:r>
              <a:rPr lang="es-ES" dirty="0" err="1" smtClean="0"/>
              <a:t>Fig</a:t>
            </a:r>
            <a:r>
              <a:rPr lang="es-ES" dirty="0" smtClean="0"/>
              <a:t> 5: Incremento de datos</a:t>
            </a:r>
            <a:endParaRPr lang="es-CO" dirty="0"/>
          </a:p>
        </p:txBody>
      </p:sp>
      <p:sp>
        <p:nvSpPr>
          <p:cNvPr id="29" name="CuadroTexto 28"/>
          <p:cNvSpPr txBox="1"/>
          <p:nvPr/>
        </p:nvSpPr>
        <p:spPr>
          <a:xfrm>
            <a:off x="421686" y="2738891"/>
            <a:ext cx="2966610" cy="1077218"/>
          </a:xfrm>
          <a:prstGeom prst="rect">
            <a:avLst/>
          </a:prstGeom>
          <a:noFill/>
        </p:spPr>
        <p:txBody>
          <a:bodyPr wrap="square" rtlCol="0">
            <a:spAutoFit/>
          </a:bodyPr>
          <a:lstStyle/>
          <a:p>
            <a:r>
              <a:rPr lang="es-ES" sz="3200" dirty="0" smtClean="0"/>
              <a:t>Audio data </a:t>
            </a:r>
            <a:r>
              <a:rPr lang="es-ES" sz="3200" dirty="0" err="1" smtClean="0"/>
              <a:t>augmentation</a:t>
            </a:r>
            <a:endParaRPr lang="es-CO" sz="3200" dirty="0"/>
          </a:p>
        </p:txBody>
      </p:sp>
      <p:sp>
        <p:nvSpPr>
          <p:cNvPr id="30" name="Rectángulo redondeado 29"/>
          <p:cNvSpPr/>
          <p:nvPr/>
        </p:nvSpPr>
        <p:spPr>
          <a:xfrm>
            <a:off x="271773" y="2577216"/>
            <a:ext cx="2984070" cy="132997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CuadroTexto 31"/>
          <p:cNvSpPr txBox="1"/>
          <p:nvPr/>
        </p:nvSpPr>
        <p:spPr>
          <a:xfrm>
            <a:off x="550746" y="3989825"/>
            <a:ext cx="2382270" cy="369332"/>
          </a:xfrm>
          <a:prstGeom prst="rect">
            <a:avLst/>
          </a:prstGeom>
          <a:noFill/>
        </p:spPr>
        <p:txBody>
          <a:bodyPr wrap="square" rtlCol="0">
            <a:spAutoFit/>
          </a:bodyPr>
          <a:lstStyle/>
          <a:p>
            <a:r>
              <a:rPr lang="es-ES" dirty="0" smtClean="0"/>
              <a:t>1 audio =&gt; 9 audios</a:t>
            </a:r>
            <a:endParaRPr lang="es-CO" dirty="0"/>
          </a:p>
        </p:txBody>
      </p:sp>
      <p:graphicFrame>
        <p:nvGraphicFramePr>
          <p:cNvPr id="3" name="Tabla 2"/>
          <p:cNvGraphicFramePr>
            <a:graphicFrameLocks noGrp="1"/>
          </p:cNvGraphicFramePr>
          <p:nvPr>
            <p:extLst>
              <p:ext uri="{D42A27DB-BD31-4B8C-83A1-F6EECF244321}">
                <p14:modId xmlns:p14="http://schemas.microsoft.com/office/powerpoint/2010/main" val="4288165543"/>
              </p:ext>
            </p:extLst>
          </p:nvPr>
        </p:nvGraphicFramePr>
        <p:xfrm>
          <a:off x="4185175" y="1576193"/>
          <a:ext cx="4345998" cy="4053840"/>
        </p:xfrm>
        <a:graphic>
          <a:graphicData uri="http://schemas.openxmlformats.org/drawingml/2006/table">
            <a:tbl>
              <a:tblPr firstRow="1" bandRow="1">
                <a:tableStyleId>{5C22544A-7EE6-4342-B048-85BDC9FD1C3A}</a:tableStyleId>
              </a:tblPr>
              <a:tblGrid>
                <a:gridCol w="2172999">
                  <a:extLst>
                    <a:ext uri="{9D8B030D-6E8A-4147-A177-3AD203B41FA5}">
                      <a16:colId xmlns:a16="http://schemas.microsoft.com/office/drawing/2014/main" val="1679176227"/>
                    </a:ext>
                  </a:extLst>
                </a:gridCol>
                <a:gridCol w="2172999">
                  <a:extLst>
                    <a:ext uri="{9D8B030D-6E8A-4147-A177-3AD203B41FA5}">
                      <a16:colId xmlns:a16="http://schemas.microsoft.com/office/drawing/2014/main" val="1165210461"/>
                    </a:ext>
                  </a:extLst>
                </a:gridCol>
              </a:tblGrid>
              <a:tr h="307707">
                <a:tc gridSpan="2">
                  <a:txBody>
                    <a:bodyPr/>
                    <a:lstStyle/>
                    <a:p>
                      <a:r>
                        <a:rPr lang="es-ES" dirty="0" smtClean="0"/>
                        <a:t>Transformaciones</a:t>
                      </a:r>
                      <a:r>
                        <a:rPr lang="es-ES" baseline="0" dirty="0" smtClean="0"/>
                        <a:t> sobre los audios</a:t>
                      </a:r>
                      <a:endParaRPr lang="es-CO" dirty="0"/>
                    </a:p>
                  </a:txBody>
                  <a:tcPr/>
                </a:tc>
                <a:tc hMerge="1">
                  <a:txBody>
                    <a:bodyPr/>
                    <a:lstStyle/>
                    <a:p>
                      <a:endParaRPr lang="es-CO"/>
                    </a:p>
                  </a:txBody>
                  <a:tcPr/>
                </a:tc>
                <a:extLst>
                  <a:ext uri="{0D108BD9-81ED-4DB2-BD59-A6C34878D82A}">
                    <a16:rowId xmlns:a16="http://schemas.microsoft.com/office/drawing/2014/main" val="1770805853"/>
                  </a:ext>
                </a:extLst>
              </a:tr>
              <a:tr h="370840">
                <a:tc gridSpan="2">
                  <a:txBody>
                    <a:bodyPr/>
                    <a:lstStyle/>
                    <a:p>
                      <a:r>
                        <a:rPr lang="es-ES" dirty="0" smtClean="0"/>
                        <a:t>Ruido aleatorio</a:t>
                      </a:r>
                      <a:endParaRPr lang="es-CO" dirty="0"/>
                    </a:p>
                  </a:txBody>
                  <a:tcPr/>
                </a:tc>
                <a:tc hMerge="1">
                  <a:txBody>
                    <a:bodyPr/>
                    <a:lstStyle/>
                    <a:p>
                      <a:endParaRPr lang="es-CO"/>
                    </a:p>
                  </a:txBody>
                  <a:tcPr/>
                </a:tc>
                <a:extLst>
                  <a:ext uri="{0D108BD9-81ED-4DB2-BD59-A6C34878D82A}">
                    <a16:rowId xmlns:a16="http://schemas.microsoft.com/office/drawing/2014/main" val="707102099"/>
                  </a:ext>
                </a:extLst>
              </a:tr>
              <a:tr h="370840">
                <a:tc gridSpan="2">
                  <a:txBody>
                    <a:bodyPr/>
                    <a:lstStyle/>
                    <a:p>
                      <a:r>
                        <a:rPr lang="es-ES" dirty="0" smtClean="0"/>
                        <a:t>Mascara</a:t>
                      </a:r>
                      <a:r>
                        <a:rPr lang="es-ES" baseline="0" dirty="0" smtClean="0"/>
                        <a:t> para poner elementos de fondo</a:t>
                      </a:r>
                      <a:endParaRPr lang="es-CO" dirty="0"/>
                    </a:p>
                  </a:txBody>
                  <a:tcPr/>
                </a:tc>
                <a:tc hMerge="1">
                  <a:txBody>
                    <a:bodyPr/>
                    <a:lstStyle/>
                    <a:p>
                      <a:endParaRPr lang="es-CO"/>
                    </a:p>
                  </a:txBody>
                  <a:tcPr/>
                </a:tc>
                <a:extLst>
                  <a:ext uri="{0D108BD9-81ED-4DB2-BD59-A6C34878D82A}">
                    <a16:rowId xmlns:a16="http://schemas.microsoft.com/office/drawing/2014/main" val="240533664"/>
                  </a:ext>
                </a:extLst>
              </a:tr>
              <a:tr h="370840">
                <a:tc gridSpan="2">
                  <a:txBody>
                    <a:bodyPr/>
                    <a:lstStyle/>
                    <a:p>
                      <a:r>
                        <a:rPr lang="es-ES" dirty="0" err="1" smtClean="0"/>
                        <a:t>Pith</a:t>
                      </a:r>
                      <a:r>
                        <a:rPr lang="es-ES" dirty="0" smtClean="0"/>
                        <a:t> para ajustes de tono</a:t>
                      </a:r>
                    </a:p>
                  </a:txBody>
                  <a:tcPr/>
                </a:tc>
                <a:tc hMerge="1">
                  <a:txBody>
                    <a:bodyPr/>
                    <a:lstStyle/>
                    <a:p>
                      <a:endParaRPr lang="es-CO"/>
                    </a:p>
                  </a:txBody>
                  <a:tcPr/>
                </a:tc>
                <a:extLst>
                  <a:ext uri="{0D108BD9-81ED-4DB2-BD59-A6C34878D82A}">
                    <a16:rowId xmlns:a16="http://schemas.microsoft.com/office/drawing/2014/main" val="1453976076"/>
                  </a:ext>
                </a:extLst>
              </a:tr>
              <a:tr h="370840">
                <a:tc gridSpan="2">
                  <a:txBody>
                    <a:bodyPr/>
                    <a:lstStyle/>
                    <a:p>
                      <a:r>
                        <a:rPr lang="es-ES" dirty="0" smtClean="0"/>
                        <a:t>Ruido en base a armónicos</a:t>
                      </a:r>
                      <a:endParaRPr lang="es-CO" dirty="0"/>
                    </a:p>
                  </a:txBody>
                  <a:tcPr/>
                </a:tc>
                <a:tc hMerge="1">
                  <a:txBody>
                    <a:bodyPr/>
                    <a:lstStyle/>
                    <a:p>
                      <a:endParaRPr lang="es-CO"/>
                    </a:p>
                  </a:txBody>
                  <a:tcPr/>
                </a:tc>
                <a:extLst>
                  <a:ext uri="{0D108BD9-81ED-4DB2-BD59-A6C34878D82A}">
                    <a16:rowId xmlns:a16="http://schemas.microsoft.com/office/drawing/2014/main" val="269906675"/>
                  </a:ext>
                </a:extLst>
              </a:tr>
              <a:tr h="370840">
                <a:tc gridSpan="2">
                  <a:txBody>
                    <a:bodyPr/>
                    <a:lstStyle/>
                    <a:p>
                      <a:r>
                        <a:rPr lang="es-ES" dirty="0" smtClean="0"/>
                        <a:t>V</a:t>
                      </a:r>
                      <a:r>
                        <a:rPr lang="es-ES" baseline="0" dirty="0" smtClean="0"/>
                        <a:t>olumen sobre secciones audio</a:t>
                      </a:r>
                      <a:endParaRPr lang="es-CO" dirty="0"/>
                    </a:p>
                  </a:txBody>
                  <a:tcPr/>
                </a:tc>
                <a:tc hMerge="1">
                  <a:txBody>
                    <a:bodyPr/>
                    <a:lstStyle/>
                    <a:p>
                      <a:endParaRPr lang="es-CO"/>
                    </a:p>
                  </a:txBody>
                  <a:tcPr/>
                </a:tc>
                <a:extLst>
                  <a:ext uri="{0D108BD9-81ED-4DB2-BD59-A6C34878D82A}">
                    <a16:rowId xmlns:a16="http://schemas.microsoft.com/office/drawing/2014/main" val="4225447257"/>
                  </a:ext>
                </a:extLst>
              </a:tr>
              <a:tr h="370840">
                <a:tc gridSpan="2">
                  <a:txBody>
                    <a:bodyPr/>
                    <a:lstStyle/>
                    <a:p>
                      <a:r>
                        <a:rPr lang="es-ES" dirty="0" smtClean="0"/>
                        <a:t>Cambio de</a:t>
                      </a:r>
                      <a:r>
                        <a:rPr lang="es-ES" baseline="0" dirty="0" smtClean="0"/>
                        <a:t> tono</a:t>
                      </a:r>
                      <a:endParaRPr lang="es-CO" dirty="0"/>
                    </a:p>
                  </a:txBody>
                  <a:tcPr/>
                </a:tc>
                <a:tc hMerge="1">
                  <a:txBody>
                    <a:bodyPr/>
                    <a:lstStyle/>
                    <a:p>
                      <a:endParaRPr lang="es-CO"/>
                    </a:p>
                  </a:txBody>
                  <a:tcPr/>
                </a:tc>
                <a:extLst>
                  <a:ext uri="{0D108BD9-81ED-4DB2-BD59-A6C34878D82A}">
                    <a16:rowId xmlns:a16="http://schemas.microsoft.com/office/drawing/2014/main" val="1045704373"/>
                  </a:ext>
                </a:extLst>
              </a:tr>
              <a:tr h="123613">
                <a:tc gridSpan="2">
                  <a:txBody>
                    <a:bodyPr/>
                    <a:lstStyle/>
                    <a:p>
                      <a:r>
                        <a:rPr lang="es-ES" dirty="0" smtClean="0"/>
                        <a:t>Volumen</a:t>
                      </a:r>
                      <a:r>
                        <a:rPr lang="es-ES" baseline="0" dirty="0" smtClean="0"/>
                        <a:t> sobre los audios</a:t>
                      </a:r>
                      <a:endParaRPr lang="es-CO" dirty="0"/>
                    </a:p>
                  </a:txBody>
                  <a:tcPr/>
                </a:tc>
                <a:tc hMerge="1">
                  <a:txBody>
                    <a:bodyPr/>
                    <a:lstStyle/>
                    <a:p>
                      <a:endParaRPr lang="es-CO" dirty="0"/>
                    </a:p>
                  </a:txBody>
                  <a:tcPr/>
                </a:tc>
                <a:extLst>
                  <a:ext uri="{0D108BD9-81ED-4DB2-BD59-A6C34878D82A}">
                    <a16:rowId xmlns:a16="http://schemas.microsoft.com/office/drawing/2014/main" val="862050631"/>
                  </a:ext>
                </a:extLst>
              </a:tr>
              <a:tr h="242147">
                <a:tc>
                  <a:txBody>
                    <a:bodyPr/>
                    <a:lstStyle/>
                    <a:p>
                      <a:r>
                        <a:rPr lang="es-ES" dirty="0" smtClean="0"/>
                        <a:t>Cambio velocidad</a:t>
                      </a:r>
                      <a:endParaRPr lang="es-CO" dirty="0"/>
                    </a:p>
                  </a:txBody>
                  <a:tcPr/>
                </a:tc>
                <a:tc>
                  <a:txBody>
                    <a:bodyPr/>
                    <a:lstStyle/>
                    <a:p>
                      <a:endParaRPr lang="es-CO" dirty="0"/>
                    </a:p>
                  </a:txBody>
                  <a:tcPr/>
                </a:tc>
                <a:extLst>
                  <a:ext uri="{0D108BD9-81ED-4DB2-BD59-A6C34878D82A}">
                    <a16:rowId xmlns:a16="http://schemas.microsoft.com/office/drawing/2014/main" val="3800965308"/>
                  </a:ext>
                </a:extLst>
              </a:tr>
              <a:tr h="182880">
                <a:tc gridSpan="2">
                  <a:txBody>
                    <a:bodyPr/>
                    <a:lstStyle/>
                    <a:p>
                      <a:r>
                        <a:rPr lang="es-ES" dirty="0" smtClean="0"/>
                        <a:t>Normalización de mascara</a:t>
                      </a:r>
                      <a:endParaRPr lang="es-CO" dirty="0"/>
                    </a:p>
                  </a:txBody>
                  <a:tcPr/>
                </a:tc>
                <a:tc hMerge="1">
                  <a:txBody>
                    <a:bodyPr/>
                    <a:lstStyle/>
                    <a:p>
                      <a:endParaRPr lang="es-CO" dirty="0"/>
                    </a:p>
                  </a:txBody>
                  <a:tcPr/>
                </a:tc>
                <a:extLst>
                  <a:ext uri="{0D108BD9-81ED-4DB2-BD59-A6C34878D82A}">
                    <a16:rowId xmlns:a16="http://schemas.microsoft.com/office/drawing/2014/main" val="2860966995"/>
                  </a:ext>
                </a:extLst>
              </a:tr>
              <a:tr h="182880">
                <a:tc gridSpan="2">
                  <a:txBody>
                    <a:bodyPr/>
                    <a:lstStyle/>
                    <a:p>
                      <a:r>
                        <a:rPr lang="es-ES" dirty="0" smtClean="0"/>
                        <a:t>Audio original</a:t>
                      </a:r>
                      <a:endParaRPr lang="es-CO" dirty="0"/>
                    </a:p>
                  </a:txBody>
                  <a:tcPr/>
                </a:tc>
                <a:tc hMerge="1">
                  <a:txBody>
                    <a:bodyPr/>
                    <a:lstStyle/>
                    <a:p>
                      <a:endParaRPr lang="es-CO" dirty="0"/>
                    </a:p>
                  </a:txBody>
                  <a:tcPr/>
                </a:tc>
                <a:extLst>
                  <a:ext uri="{0D108BD9-81ED-4DB2-BD59-A6C34878D82A}">
                    <a16:rowId xmlns:a16="http://schemas.microsoft.com/office/drawing/2014/main" val="460893764"/>
                  </a:ext>
                </a:extLst>
              </a:tr>
            </a:tbl>
          </a:graphicData>
        </a:graphic>
      </p:graphicFrame>
      <p:pic>
        <p:nvPicPr>
          <p:cNvPr id="33" name="Imagen 32"/>
          <p:cNvPicPr/>
          <p:nvPr/>
        </p:nvPicPr>
        <p:blipFill rotWithShape="1">
          <a:blip r:embed="rId2"/>
          <a:srcRect l="5726" r="48031" b="41913"/>
          <a:stretch/>
        </p:blipFill>
        <p:spPr>
          <a:xfrm>
            <a:off x="8829367" y="2373444"/>
            <a:ext cx="3097162" cy="18081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4" name="Flecha derecha 33"/>
          <p:cNvSpPr/>
          <p:nvPr/>
        </p:nvSpPr>
        <p:spPr>
          <a:xfrm>
            <a:off x="3388296" y="2943512"/>
            <a:ext cx="716280" cy="5973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a:solidFill>
                  <a:schemeClr val="tx1"/>
                </a:solidFill>
              </a:ln>
              <a:noFill/>
            </a:endParaRPr>
          </a:p>
        </p:txBody>
      </p:sp>
      <p:sp>
        <p:nvSpPr>
          <p:cNvPr id="36" name="CuadroTexto 35"/>
          <p:cNvSpPr txBox="1"/>
          <p:nvPr/>
        </p:nvSpPr>
        <p:spPr>
          <a:xfrm>
            <a:off x="9000000" y="4339380"/>
            <a:ext cx="4484978" cy="369332"/>
          </a:xfrm>
          <a:prstGeom prst="rect">
            <a:avLst/>
          </a:prstGeom>
          <a:noFill/>
        </p:spPr>
        <p:txBody>
          <a:bodyPr wrap="square" rtlCol="0">
            <a:spAutoFit/>
          </a:bodyPr>
          <a:lstStyle/>
          <a:p>
            <a:r>
              <a:rPr lang="es-ES" dirty="0" err="1" smtClean="0"/>
              <a:t>Fig</a:t>
            </a:r>
            <a:r>
              <a:rPr lang="es-ES" dirty="0" smtClean="0"/>
              <a:t> 6: Librería publica</a:t>
            </a:r>
            <a:endParaRPr lang="es-CO" dirty="0"/>
          </a:p>
        </p:txBody>
      </p:sp>
    </p:spTree>
    <p:extLst>
      <p:ext uri="{BB962C8B-B14F-4D97-AF65-F5344CB8AC3E}">
        <p14:creationId xmlns:p14="http://schemas.microsoft.com/office/powerpoint/2010/main" val="380762770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CuadroTexto 415"/>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dirty="0" smtClean="0">
                <a:latin typeface="Arial"/>
              </a:rPr>
              <a:t>Pre-procesado de datos</a:t>
            </a:r>
            <a:endParaRPr lang="es-CO" sz="4000" b="0" strike="noStrike" spc="-1" dirty="0">
              <a:latin typeface="Arial"/>
            </a:endParaRPr>
          </a:p>
        </p:txBody>
      </p:sp>
      <p:sp>
        <p:nvSpPr>
          <p:cNvPr id="417" name="Marcador de texto 12"/>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 name="CuadroTexto 4"/>
          <p:cNvSpPr txBox="1"/>
          <p:nvPr/>
        </p:nvSpPr>
        <p:spPr>
          <a:xfrm>
            <a:off x="9000000" y="6393530"/>
            <a:ext cx="3547324" cy="368710"/>
          </a:xfrm>
          <a:prstGeom prst="rect">
            <a:avLst/>
          </a:prstGeom>
          <a:noFill/>
        </p:spPr>
        <p:txBody>
          <a:bodyPr wrap="square" rtlCol="0">
            <a:spAutoFit/>
          </a:bodyPr>
          <a:lstStyle/>
          <a:p>
            <a:r>
              <a:rPr lang="es-ES" i="1" dirty="0" smtClean="0"/>
              <a:t>Preparación de los datos</a:t>
            </a:r>
            <a:endParaRPr lang="es-CO" i="1" dirty="0"/>
          </a:p>
        </p:txBody>
      </p:sp>
      <p:sp>
        <p:nvSpPr>
          <p:cNvPr id="46" name="CuadroTexto 45"/>
          <p:cNvSpPr txBox="1"/>
          <p:nvPr/>
        </p:nvSpPr>
        <p:spPr>
          <a:xfrm>
            <a:off x="7657511" y="5163438"/>
            <a:ext cx="4484978" cy="369332"/>
          </a:xfrm>
          <a:prstGeom prst="rect">
            <a:avLst/>
          </a:prstGeom>
          <a:noFill/>
        </p:spPr>
        <p:txBody>
          <a:bodyPr wrap="square" rtlCol="0">
            <a:spAutoFit/>
          </a:bodyPr>
          <a:lstStyle/>
          <a:p>
            <a:r>
              <a:rPr lang="es-ES" dirty="0" err="1" smtClean="0"/>
              <a:t>Fig</a:t>
            </a:r>
            <a:r>
              <a:rPr lang="es-ES" dirty="0" smtClean="0"/>
              <a:t> 8: Vector características de audios</a:t>
            </a:r>
            <a:endParaRPr lang="es-CO" dirty="0"/>
          </a:p>
        </p:txBody>
      </p:sp>
      <p:sp>
        <p:nvSpPr>
          <p:cNvPr id="23" name="Rectángulo redondeado 22"/>
          <p:cNvSpPr/>
          <p:nvPr/>
        </p:nvSpPr>
        <p:spPr>
          <a:xfrm>
            <a:off x="540000" y="1907423"/>
            <a:ext cx="2550900" cy="2758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CuadroTexto 26"/>
          <p:cNvSpPr txBox="1"/>
          <p:nvPr/>
        </p:nvSpPr>
        <p:spPr>
          <a:xfrm>
            <a:off x="540000" y="2782116"/>
            <a:ext cx="2628600" cy="954107"/>
          </a:xfrm>
          <a:prstGeom prst="rect">
            <a:avLst/>
          </a:prstGeom>
          <a:noFill/>
        </p:spPr>
        <p:txBody>
          <a:bodyPr wrap="square" rtlCol="0">
            <a:spAutoFit/>
          </a:bodyPr>
          <a:lstStyle/>
          <a:p>
            <a:r>
              <a:rPr lang="es-ES" sz="2800" dirty="0" smtClean="0"/>
              <a:t>Extracción de características</a:t>
            </a:r>
            <a:endParaRPr lang="es-CO" sz="2800" dirty="0"/>
          </a:p>
        </p:txBody>
      </p:sp>
      <p:sp>
        <p:nvSpPr>
          <p:cNvPr id="28" name="CuadroTexto 27"/>
          <p:cNvSpPr txBox="1"/>
          <p:nvPr/>
        </p:nvSpPr>
        <p:spPr>
          <a:xfrm>
            <a:off x="994380" y="4761351"/>
            <a:ext cx="2096520" cy="369332"/>
          </a:xfrm>
          <a:prstGeom prst="rect">
            <a:avLst/>
          </a:prstGeom>
          <a:noFill/>
        </p:spPr>
        <p:txBody>
          <a:bodyPr wrap="square" rtlCol="0">
            <a:spAutoFit/>
          </a:bodyPr>
          <a:lstStyle/>
          <a:p>
            <a:r>
              <a:rPr lang="es-ES" dirty="0" err="1" smtClean="0"/>
              <a:t>Size</a:t>
            </a:r>
            <a:r>
              <a:rPr lang="es-ES" dirty="0" smtClean="0"/>
              <a:t> vector 26</a:t>
            </a:r>
            <a:endParaRPr lang="es-CO" dirty="0"/>
          </a:p>
        </p:txBody>
      </p:sp>
      <p:pic>
        <p:nvPicPr>
          <p:cNvPr id="3" name="Imagen 2"/>
          <p:cNvPicPr>
            <a:picLocks noChangeAspect="1"/>
          </p:cNvPicPr>
          <p:nvPr/>
        </p:nvPicPr>
        <p:blipFill>
          <a:blip r:embed="rId2"/>
          <a:stretch>
            <a:fillRect/>
          </a:stretch>
        </p:blipFill>
        <p:spPr>
          <a:xfrm>
            <a:off x="3819543" y="1971053"/>
            <a:ext cx="3321382" cy="2375357"/>
          </a:xfrm>
          <a:prstGeom prst="rect">
            <a:avLst/>
          </a:prstGeom>
        </p:spPr>
      </p:pic>
      <p:sp>
        <p:nvSpPr>
          <p:cNvPr id="11" name="CuadroTexto 10"/>
          <p:cNvSpPr txBox="1"/>
          <p:nvPr/>
        </p:nvSpPr>
        <p:spPr>
          <a:xfrm>
            <a:off x="3959640" y="4392019"/>
            <a:ext cx="4484978" cy="369332"/>
          </a:xfrm>
          <a:prstGeom prst="rect">
            <a:avLst/>
          </a:prstGeom>
          <a:noFill/>
        </p:spPr>
        <p:txBody>
          <a:bodyPr wrap="square" rtlCol="0">
            <a:spAutoFit/>
          </a:bodyPr>
          <a:lstStyle/>
          <a:p>
            <a:r>
              <a:rPr lang="es-ES" dirty="0" err="1" smtClean="0"/>
              <a:t>Fig</a:t>
            </a:r>
            <a:r>
              <a:rPr lang="es-ES" dirty="0" smtClean="0"/>
              <a:t> 7: 3 dimensiones audio</a:t>
            </a:r>
            <a:endParaRPr lang="es-CO" dirty="0"/>
          </a:p>
        </p:txBody>
      </p:sp>
      <p:graphicFrame>
        <p:nvGraphicFramePr>
          <p:cNvPr id="4" name="Tabla 3"/>
          <p:cNvGraphicFramePr>
            <a:graphicFrameLocks noGrp="1"/>
          </p:cNvGraphicFramePr>
          <p:nvPr>
            <p:extLst>
              <p:ext uri="{D42A27DB-BD31-4B8C-83A1-F6EECF244321}">
                <p14:modId xmlns:p14="http://schemas.microsoft.com/office/powerpoint/2010/main" val="2803887544"/>
              </p:ext>
            </p:extLst>
          </p:nvPr>
        </p:nvGraphicFramePr>
        <p:xfrm>
          <a:off x="7791868" y="1378080"/>
          <a:ext cx="3631646" cy="3774440"/>
        </p:xfrm>
        <a:graphic>
          <a:graphicData uri="http://schemas.openxmlformats.org/drawingml/2006/table">
            <a:tbl>
              <a:tblPr firstRow="1" bandRow="1">
                <a:tableStyleId>{5C22544A-7EE6-4342-B048-85BDC9FD1C3A}</a:tableStyleId>
              </a:tblPr>
              <a:tblGrid>
                <a:gridCol w="2068318">
                  <a:extLst>
                    <a:ext uri="{9D8B030D-6E8A-4147-A177-3AD203B41FA5}">
                      <a16:colId xmlns:a16="http://schemas.microsoft.com/office/drawing/2014/main" val="3875685742"/>
                    </a:ext>
                  </a:extLst>
                </a:gridCol>
                <a:gridCol w="1563328">
                  <a:extLst>
                    <a:ext uri="{9D8B030D-6E8A-4147-A177-3AD203B41FA5}">
                      <a16:colId xmlns:a16="http://schemas.microsoft.com/office/drawing/2014/main" val="2524555861"/>
                    </a:ext>
                  </a:extLst>
                </a:gridCol>
              </a:tblGrid>
              <a:tr h="370840">
                <a:tc>
                  <a:txBody>
                    <a:bodyPr/>
                    <a:lstStyle/>
                    <a:p>
                      <a:pPr algn="ctr"/>
                      <a:r>
                        <a:rPr lang="es-ES" dirty="0" smtClean="0"/>
                        <a:t>Característica</a:t>
                      </a:r>
                      <a:endParaRPr lang="es-CO" dirty="0"/>
                    </a:p>
                  </a:txBody>
                  <a:tcPr anchor="ctr"/>
                </a:tc>
                <a:tc>
                  <a:txBody>
                    <a:bodyPr/>
                    <a:lstStyle/>
                    <a:p>
                      <a:pPr algn="ctr"/>
                      <a:r>
                        <a:rPr lang="es-ES" dirty="0" smtClean="0"/>
                        <a:t>Cantidad datos</a:t>
                      </a:r>
                      <a:endParaRPr lang="es-CO" dirty="0"/>
                    </a:p>
                  </a:txBody>
                  <a:tcPr/>
                </a:tc>
                <a:extLst>
                  <a:ext uri="{0D108BD9-81ED-4DB2-BD59-A6C34878D82A}">
                    <a16:rowId xmlns:a16="http://schemas.microsoft.com/office/drawing/2014/main" val="1514053728"/>
                  </a:ext>
                </a:extLst>
              </a:tr>
              <a:tr h="370840">
                <a:tc>
                  <a:txBody>
                    <a:bodyPr/>
                    <a:lstStyle/>
                    <a:p>
                      <a:pPr algn="ctr"/>
                      <a:r>
                        <a:rPr lang="es-ES" dirty="0" smtClean="0"/>
                        <a:t>Croma</a:t>
                      </a:r>
                      <a:endParaRPr lang="es-CO" dirty="0"/>
                    </a:p>
                  </a:txBody>
                  <a:tcPr/>
                </a:tc>
                <a:tc>
                  <a:txBody>
                    <a:bodyPr/>
                    <a:lstStyle/>
                    <a:p>
                      <a:pPr algn="ctr"/>
                      <a:r>
                        <a:rPr lang="es-ES" dirty="0" smtClean="0"/>
                        <a:t>1</a:t>
                      </a:r>
                      <a:endParaRPr lang="es-CO" dirty="0"/>
                    </a:p>
                  </a:txBody>
                  <a:tcPr/>
                </a:tc>
                <a:extLst>
                  <a:ext uri="{0D108BD9-81ED-4DB2-BD59-A6C34878D82A}">
                    <a16:rowId xmlns:a16="http://schemas.microsoft.com/office/drawing/2014/main" val="3243112659"/>
                  </a:ext>
                </a:extLst>
              </a:tr>
              <a:tr h="370840">
                <a:tc>
                  <a:txBody>
                    <a:bodyPr/>
                    <a:lstStyle/>
                    <a:p>
                      <a:pPr algn="ctr"/>
                      <a:r>
                        <a:rPr lang="es-ES" dirty="0" smtClean="0"/>
                        <a:t>Rms</a:t>
                      </a:r>
                      <a:endParaRPr lang="es-CO" dirty="0"/>
                    </a:p>
                  </a:txBody>
                  <a:tcPr/>
                </a:tc>
                <a:tc>
                  <a:txBody>
                    <a:bodyPr/>
                    <a:lstStyle/>
                    <a:p>
                      <a:pPr algn="ctr"/>
                      <a:r>
                        <a:rPr lang="es-ES" dirty="0" smtClean="0"/>
                        <a:t>1</a:t>
                      </a:r>
                      <a:endParaRPr lang="es-CO" dirty="0"/>
                    </a:p>
                  </a:txBody>
                  <a:tcPr/>
                </a:tc>
                <a:extLst>
                  <a:ext uri="{0D108BD9-81ED-4DB2-BD59-A6C34878D82A}">
                    <a16:rowId xmlns:a16="http://schemas.microsoft.com/office/drawing/2014/main" val="3563294011"/>
                  </a:ext>
                </a:extLst>
              </a:tr>
              <a:tr h="370840">
                <a:tc>
                  <a:txBody>
                    <a:bodyPr/>
                    <a:lstStyle/>
                    <a:p>
                      <a:pPr algn="ctr"/>
                      <a:r>
                        <a:rPr lang="es-ES" dirty="0" smtClean="0"/>
                        <a:t>Centroide espectral</a:t>
                      </a:r>
                      <a:endParaRPr lang="es-CO" dirty="0"/>
                    </a:p>
                  </a:txBody>
                  <a:tcPr/>
                </a:tc>
                <a:tc>
                  <a:txBody>
                    <a:bodyPr/>
                    <a:lstStyle/>
                    <a:p>
                      <a:pPr algn="ctr"/>
                      <a:r>
                        <a:rPr lang="es-ES" dirty="0" smtClean="0"/>
                        <a:t>1</a:t>
                      </a:r>
                      <a:endParaRPr lang="es-CO" dirty="0"/>
                    </a:p>
                  </a:txBody>
                  <a:tcPr/>
                </a:tc>
                <a:extLst>
                  <a:ext uri="{0D108BD9-81ED-4DB2-BD59-A6C34878D82A}">
                    <a16:rowId xmlns:a16="http://schemas.microsoft.com/office/drawing/2014/main" val="3967755994"/>
                  </a:ext>
                </a:extLst>
              </a:tr>
              <a:tr h="370840">
                <a:tc>
                  <a:txBody>
                    <a:bodyPr/>
                    <a:lstStyle/>
                    <a:p>
                      <a:pPr algn="ctr"/>
                      <a:r>
                        <a:rPr lang="es-ES" dirty="0" smtClean="0"/>
                        <a:t>Ancho banda</a:t>
                      </a:r>
                      <a:endParaRPr lang="es-CO" dirty="0"/>
                    </a:p>
                  </a:txBody>
                  <a:tcPr/>
                </a:tc>
                <a:tc>
                  <a:txBody>
                    <a:bodyPr/>
                    <a:lstStyle/>
                    <a:p>
                      <a:pPr algn="ctr"/>
                      <a:r>
                        <a:rPr lang="es-ES" dirty="0" smtClean="0"/>
                        <a:t>1</a:t>
                      </a:r>
                      <a:endParaRPr lang="es-CO" dirty="0"/>
                    </a:p>
                  </a:txBody>
                  <a:tcPr/>
                </a:tc>
                <a:extLst>
                  <a:ext uri="{0D108BD9-81ED-4DB2-BD59-A6C34878D82A}">
                    <a16:rowId xmlns:a16="http://schemas.microsoft.com/office/drawing/2014/main" val="3145480163"/>
                  </a:ext>
                </a:extLst>
              </a:tr>
              <a:tr h="370840">
                <a:tc>
                  <a:txBody>
                    <a:bodyPr/>
                    <a:lstStyle/>
                    <a:p>
                      <a:pPr algn="ctr"/>
                      <a:r>
                        <a:rPr lang="es-ES" dirty="0" smtClean="0"/>
                        <a:t>Reducción espectral</a:t>
                      </a:r>
                      <a:endParaRPr lang="es-CO" dirty="0"/>
                    </a:p>
                  </a:txBody>
                  <a:tcPr/>
                </a:tc>
                <a:tc>
                  <a:txBody>
                    <a:bodyPr/>
                    <a:lstStyle/>
                    <a:p>
                      <a:pPr algn="ctr"/>
                      <a:r>
                        <a:rPr lang="es-ES" dirty="0" smtClean="0"/>
                        <a:t>1</a:t>
                      </a:r>
                      <a:endParaRPr lang="es-CO" dirty="0"/>
                    </a:p>
                  </a:txBody>
                  <a:tcPr/>
                </a:tc>
                <a:extLst>
                  <a:ext uri="{0D108BD9-81ED-4DB2-BD59-A6C34878D82A}">
                    <a16:rowId xmlns:a16="http://schemas.microsoft.com/office/drawing/2014/main" val="3146668172"/>
                  </a:ext>
                </a:extLst>
              </a:tr>
              <a:tr h="370840">
                <a:tc>
                  <a:txBody>
                    <a:bodyPr/>
                    <a:lstStyle/>
                    <a:p>
                      <a:pPr algn="ctr"/>
                      <a:r>
                        <a:rPr lang="es-ES" dirty="0" smtClean="0"/>
                        <a:t>Cruces por cero</a:t>
                      </a:r>
                      <a:endParaRPr lang="es-CO" dirty="0"/>
                    </a:p>
                  </a:txBody>
                  <a:tcPr/>
                </a:tc>
                <a:tc>
                  <a:txBody>
                    <a:bodyPr/>
                    <a:lstStyle/>
                    <a:p>
                      <a:pPr algn="ctr"/>
                      <a:r>
                        <a:rPr lang="es-ES" dirty="0" smtClean="0"/>
                        <a:t>1</a:t>
                      </a:r>
                      <a:endParaRPr lang="es-CO" dirty="0"/>
                    </a:p>
                  </a:txBody>
                  <a:tcPr/>
                </a:tc>
                <a:extLst>
                  <a:ext uri="{0D108BD9-81ED-4DB2-BD59-A6C34878D82A}">
                    <a16:rowId xmlns:a16="http://schemas.microsoft.com/office/drawing/2014/main" val="1917672881"/>
                  </a:ext>
                </a:extLst>
              </a:tr>
              <a:tr h="370840">
                <a:tc>
                  <a:txBody>
                    <a:bodyPr/>
                    <a:lstStyle/>
                    <a:p>
                      <a:pPr algn="ctr"/>
                      <a:r>
                        <a:rPr lang="es-ES" dirty="0" smtClean="0"/>
                        <a:t>MFCC</a:t>
                      </a:r>
                      <a:endParaRPr lang="es-CO" dirty="0"/>
                    </a:p>
                  </a:txBody>
                  <a:tcPr/>
                </a:tc>
                <a:tc>
                  <a:txBody>
                    <a:bodyPr/>
                    <a:lstStyle/>
                    <a:p>
                      <a:pPr algn="ctr"/>
                      <a:r>
                        <a:rPr lang="es-ES" dirty="0" smtClean="0"/>
                        <a:t>20</a:t>
                      </a:r>
                      <a:endParaRPr lang="es-CO" dirty="0"/>
                    </a:p>
                  </a:txBody>
                  <a:tcPr/>
                </a:tc>
                <a:extLst>
                  <a:ext uri="{0D108BD9-81ED-4DB2-BD59-A6C34878D82A}">
                    <a16:rowId xmlns:a16="http://schemas.microsoft.com/office/drawing/2014/main" val="922699198"/>
                  </a:ext>
                </a:extLst>
              </a:tr>
            </a:tbl>
          </a:graphicData>
        </a:graphic>
      </p:graphicFrame>
      <p:pic>
        <p:nvPicPr>
          <p:cNvPr id="13" name="Imagen 12"/>
          <p:cNvPicPr/>
          <p:nvPr/>
        </p:nvPicPr>
        <p:blipFill rotWithShape="1">
          <a:blip r:embed="rId3"/>
          <a:srcRect r="52142" b="48341"/>
          <a:stretch/>
        </p:blipFill>
        <p:spPr>
          <a:xfrm>
            <a:off x="4092441" y="4939383"/>
            <a:ext cx="2721313" cy="13578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CuadroTexto 13"/>
          <p:cNvSpPr txBox="1"/>
          <p:nvPr/>
        </p:nvSpPr>
        <p:spPr>
          <a:xfrm>
            <a:off x="4092441" y="6363721"/>
            <a:ext cx="2528708" cy="369332"/>
          </a:xfrm>
          <a:prstGeom prst="rect">
            <a:avLst/>
          </a:prstGeom>
          <a:noFill/>
        </p:spPr>
        <p:txBody>
          <a:bodyPr wrap="square" rtlCol="0">
            <a:spAutoFit/>
          </a:bodyPr>
          <a:lstStyle/>
          <a:p>
            <a:r>
              <a:rPr lang="es-ES" dirty="0" err="1" smtClean="0"/>
              <a:t>Fig</a:t>
            </a:r>
            <a:r>
              <a:rPr lang="es-ES" dirty="0" smtClean="0"/>
              <a:t> 9: Librería publica</a:t>
            </a:r>
            <a:endParaRPr lang="es-CO" dirty="0"/>
          </a:p>
        </p:txBody>
      </p:sp>
    </p:spTree>
    <p:extLst>
      <p:ext uri="{BB962C8B-B14F-4D97-AF65-F5344CB8AC3E}">
        <p14:creationId xmlns:p14="http://schemas.microsoft.com/office/powerpoint/2010/main" val="36184182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Marcador de texto 12"/>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 name="CuadroTexto 4"/>
          <p:cNvSpPr txBox="1"/>
          <p:nvPr/>
        </p:nvSpPr>
        <p:spPr>
          <a:xfrm>
            <a:off x="9000000" y="6393530"/>
            <a:ext cx="3547324" cy="368710"/>
          </a:xfrm>
          <a:prstGeom prst="rect">
            <a:avLst/>
          </a:prstGeom>
          <a:noFill/>
        </p:spPr>
        <p:txBody>
          <a:bodyPr wrap="square" rtlCol="0">
            <a:spAutoFit/>
          </a:bodyPr>
          <a:lstStyle/>
          <a:p>
            <a:r>
              <a:rPr lang="es-ES" i="1" dirty="0" smtClean="0"/>
              <a:t>Preparación de los datos</a:t>
            </a:r>
            <a:endParaRPr lang="es-CO" i="1" dirty="0"/>
          </a:p>
        </p:txBody>
      </p:sp>
      <p:sp>
        <p:nvSpPr>
          <p:cNvPr id="14" name="CuadroTexto 13"/>
          <p:cNvSpPr txBox="1"/>
          <p:nvPr/>
        </p:nvSpPr>
        <p:spPr>
          <a:xfrm>
            <a:off x="2708549" y="5625119"/>
            <a:ext cx="3886436" cy="369332"/>
          </a:xfrm>
          <a:prstGeom prst="rect">
            <a:avLst/>
          </a:prstGeom>
          <a:noFill/>
        </p:spPr>
        <p:txBody>
          <a:bodyPr wrap="square" rtlCol="0">
            <a:spAutoFit/>
          </a:bodyPr>
          <a:lstStyle/>
          <a:p>
            <a:r>
              <a:rPr lang="es-ES" dirty="0" err="1" smtClean="0"/>
              <a:t>Fig</a:t>
            </a:r>
            <a:r>
              <a:rPr lang="es-ES" dirty="0" smtClean="0"/>
              <a:t> 10: Distribución información</a:t>
            </a:r>
            <a:endParaRPr lang="es-CO" dirty="0"/>
          </a:p>
        </p:txBody>
      </p:sp>
      <p:sp>
        <p:nvSpPr>
          <p:cNvPr id="15" name="Rectángulo redondeado 14"/>
          <p:cNvSpPr/>
          <p:nvPr/>
        </p:nvSpPr>
        <p:spPr>
          <a:xfrm>
            <a:off x="462300" y="3050668"/>
            <a:ext cx="1380240" cy="11887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CuadroTexto 15"/>
          <p:cNvSpPr txBox="1"/>
          <p:nvPr/>
        </p:nvSpPr>
        <p:spPr>
          <a:xfrm>
            <a:off x="540000" y="3317747"/>
            <a:ext cx="1722120" cy="707886"/>
          </a:xfrm>
          <a:prstGeom prst="rect">
            <a:avLst/>
          </a:prstGeom>
          <a:noFill/>
        </p:spPr>
        <p:txBody>
          <a:bodyPr wrap="square" rtlCol="0">
            <a:spAutoFit/>
          </a:bodyPr>
          <a:lstStyle/>
          <a:p>
            <a:r>
              <a:rPr lang="es-ES" sz="4000" dirty="0" smtClean="0"/>
              <a:t>PCA</a:t>
            </a:r>
            <a:endParaRPr lang="es-CO" sz="4000" dirty="0"/>
          </a:p>
        </p:txBody>
      </p:sp>
      <p:sp>
        <p:nvSpPr>
          <p:cNvPr id="17" name="CuadroTexto 16"/>
          <p:cNvSpPr txBox="1"/>
          <p:nvPr/>
        </p:nvSpPr>
        <p:spPr>
          <a:xfrm>
            <a:off x="352800" y="4321801"/>
            <a:ext cx="2096520" cy="369332"/>
          </a:xfrm>
          <a:prstGeom prst="rect">
            <a:avLst/>
          </a:prstGeom>
          <a:noFill/>
        </p:spPr>
        <p:txBody>
          <a:bodyPr wrap="square" rtlCol="0">
            <a:spAutoFit/>
          </a:bodyPr>
          <a:lstStyle/>
          <a:p>
            <a:r>
              <a:rPr lang="es-ES" dirty="0" err="1" smtClean="0"/>
              <a:t>Size</a:t>
            </a:r>
            <a:r>
              <a:rPr lang="es-ES" dirty="0" smtClean="0"/>
              <a:t> vector 16</a:t>
            </a:r>
            <a:endParaRPr lang="es-CO" dirty="0"/>
          </a:p>
        </p:txBody>
      </p:sp>
      <p:sp>
        <p:nvSpPr>
          <p:cNvPr id="20" name="CuadroTexto 19"/>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dirty="0" smtClean="0">
                <a:latin typeface="Arial"/>
              </a:rPr>
              <a:t>Pre-procesado de datos</a:t>
            </a:r>
            <a:endParaRPr lang="es-CO" sz="4000" b="0" strike="noStrike" spc="-1" dirty="0">
              <a:latin typeface="Arial"/>
            </a:endParaRPr>
          </a:p>
        </p:txBody>
      </p:sp>
      <p:graphicFrame>
        <p:nvGraphicFramePr>
          <p:cNvPr id="2" name="Tabla 1"/>
          <p:cNvGraphicFramePr>
            <a:graphicFrameLocks noGrp="1"/>
          </p:cNvGraphicFramePr>
          <p:nvPr>
            <p:extLst>
              <p:ext uri="{D42A27DB-BD31-4B8C-83A1-F6EECF244321}">
                <p14:modId xmlns:p14="http://schemas.microsoft.com/office/powerpoint/2010/main" val="3171415056"/>
              </p:ext>
            </p:extLst>
          </p:nvPr>
        </p:nvGraphicFramePr>
        <p:xfrm>
          <a:off x="2708549" y="1777158"/>
          <a:ext cx="3416581" cy="3870960"/>
        </p:xfrm>
        <a:graphic>
          <a:graphicData uri="http://schemas.openxmlformats.org/drawingml/2006/table">
            <a:tbl>
              <a:tblPr firstRow="1" bandRow="1">
                <a:tableStyleId>{5C22544A-7EE6-4342-B048-85BDC9FD1C3A}</a:tableStyleId>
              </a:tblPr>
              <a:tblGrid>
                <a:gridCol w="1750013">
                  <a:extLst>
                    <a:ext uri="{9D8B030D-6E8A-4147-A177-3AD203B41FA5}">
                      <a16:colId xmlns:a16="http://schemas.microsoft.com/office/drawing/2014/main" val="2987745144"/>
                    </a:ext>
                  </a:extLst>
                </a:gridCol>
                <a:gridCol w="1666568">
                  <a:extLst>
                    <a:ext uri="{9D8B030D-6E8A-4147-A177-3AD203B41FA5}">
                      <a16:colId xmlns:a16="http://schemas.microsoft.com/office/drawing/2014/main" val="1240260046"/>
                    </a:ext>
                  </a:extLst>
                </a:gridCol>
              </a:tblGrid>
              <a:tr h="370840">
                <a:tc>
                  <a:txBody>
                    <a:bodyPr/>
                    <a:lstStyle/>
                    <a:p>
                      <a:pPr algn="ctr"/>
                      <a:r>
                        <a:rPr lang="es-ES" dirty="0" smtClean="0"/>
                        <a:t>N componentes finales</a:t>
                      </a:r>
                      <a:endParaRPr lang="es-CO" dirty="0"/>
                    </a:p>
                  </a:txBody>
                  <a:tcPr/>
                </a:tc>
                <a:tc>
                  <a:txBody>
                    <a:bodyPr/>
                    <a:lstStyle/>
                    <a:p>
                      <a:pPr algn="ctr"/>
                      <a:r>
                        <a:rPr lang="es-ES" dirty="0" smtClean="0"/>
                        <a:t>%perdida Información</a:t>
                      </a:r>
                      <a:endParaRPr lang="es-CO" dirty="0"/>
                    </a:p>
                  </a:txBody>
                  <a:tcPr anchor="ctr"/>
                </a:tc>
                <a:extLst>
                  <a:ext uri="{0D108BD9-81ED-4DB2-BD59-A6C34878D82A}">
                    <a16:rowId xmlns:a16="http://schemas.microsoft.com/office/drawing/2014/main" val="3179416862"/>
                  </a:ext>
                </a:extLst>
              </a:tr>
              <a:tr h="370840">
                <a:tc>
                  <a:txBody>
                    <a:bodyPr/>
                    <a:lstStyle/>
                    <a:p>
                      <a:pPr algn="ctr"/>
                      <a:r>
                        <a:rPr lang="es-ES" dirty="0" smtClean="0"/>
                        <a:t>23</a:t>
                      </a:r>
                      <a:endParaRPr lang="es-CO" dirty="0"/>
                    </a:p>
                  </a:txBody>
                  <a:tcPr/>
                </a:tc>
                <a:tc>
                  <a:txBody>
                    <a:bodyPr/>
                    <a:lstStyle/>
                    <a:p>
                      <a:pPr algn="ctr"/>
                      <a:r>
                        <a:rPr lang="es-ES" dirty="0" smtClean="0"/>
                        <a:t>1</a:t>
                      </a:r>
                      <a:endParaRPr lang="es-CO" dirty="0"/>
                    </a:p>
                  </a:txBody>
                  <a:tcPr/>
                </a:tc>
                <a:extLst>
                  <a:ext uri="{0D108BD9-81ED-4DB2-BD59-A6C34878D82A}">
                    <a16:rowId xmlns:a16="http://schemas.microsoft.com/office/drawing/2014/main" val="846549795"/>
                  </a:ext>
                </a:extLst>
              </a:tr>
              <a:tr h="370840">
                <a:tc>
                  <a:txBody>
                    <a:bodyPr/>
                    <a:lstStyle/>
                    <a:p>
                      <a:pPr algn="ctr"/>
                      <a:r>
                        <a:rPr lang="es-ES" dirty="0" smtClean="0"/>
                        <a:t>21</a:t>
                      </a:r>
                      <a:endParaRPr lang="es-CO" dirty="0"/>
                    </a:p>
                  </a:txBody>
                  <a:tcPr/>
                </a:tc>
                <a:tc>
                  <a:txBody>
                    <a:bodyPr/>
                    <a:lstStyle/>
                    <a:p>
                      <a:pPr algn="ctr"/>
                      <a:r>
                        <a:rPr lang="es-ES" dirty="0" smtClean="0"/>
                        <a:t>2</a:t>
                      </a:r>
                      <a:endParaRPr lang="es-CO" dirty="0"/>
                    </a:p>
                  </a:txBody>
                  <a:tcPr/>
                </a:tc>
                <a:extLst>
                  <a:ext uri="{0D108BD9-81ED-4DB2-BD59-A6C34878D82A}">
                    <a16:rowId xmlns:a16="http://schemas.microsoft.com/office/drawing/2014/main" val="2165509773"/>
                  </a:ext>
                </a:extLst>
              </a:tr>
              <a:tr h="370840">
                <a:tc>
                  <a:txBody>
                    <a:bodyPr/>
                    <a:lstStyle/>
                    <a:p>
                      <a:pPr algn="ctr"/>
                      <a:r>
                        <a:rPr lang="es-ES" dirty="0" smtClean="0"/>
                        <a:t>19</a:t>
                      </a:r>
                      <a:endParaRPr lang="es-CO" dirty="0"/>
                    </a:p>
                  </a:txBody>
                  <a:tcPr/>
                </a:tc>
                <a:tc>
                  <a:txBody>
                    <a:bodyPr/>
                    <a:lstStyle/>
                    <a:p>
                      <a:pPr algn="ctr"/>
                      <a:r>
                        <a:rPr lang="es-ES" dirty="0" smtClean="0"/>
                        <a:t>3</a:t>
                      </a:r>
                      <a:endParaRPr lang="es-CO" dirty="0"/>
                    </a:p>
                  </a:txBody>
                  <a:tcPr/>
                </a:tc>
                <a:extLst>
                  <a:ext uri="{0D108BD9-81ED-4DB2-BD59-A6C34878D82A}">
                    <a16:rowId xmlns:a16="http://schemas.microsoft.com/office/drawing/2014/main" val="3936937348"/>
                  </a:ext>
                </a:extLst>
              </a:tr>
              <a:tr h="370840">
                <a:tc>
                  <a:txBody>
                    <a:bodyPr/>
                    <a:lstStyle/>
                    <a:p>
                      <a:pPr algn="ctr"/>
                      <a:r>
                        <a:rPr lang="es-ES" dirty="0" smtClean="0"/>
                        <a:t>18</a:t>
                      </a:r>
                      <a:endParaRPr lang="es-CO" dirty="0"/>
                    </a:p>
                  </a:txBody>
                  <a:tcPr/>
                </a:tc>
                <a:tc>
                  <a:txBody>
                    <a:bodyPr/>
                    <a:lstStyle/>
                    <a:p>
                      <a:pPr algn="ctr"/>
                      <a:r>
                        <a:rPr lang="es-ES" dirty="0" smtClean="0"/>
                        <a:t>4</a:t>
                      </a:r>
                      <a:endParaRPr lang="es-CO" dirty="0"/>
                    </a:p>
                  </a:txBody>
                  <a:tcPr/>
                </a:tc>
                <a:extLst>
                  <a:ext uri="{0D108BD9-81ED-4DB2-BD59-A6C34878D82A}">
                    <a16:rowId xmlns:a16="http://schemas.microsoft.com/office/drawing/2014/main" val="2308377523"/>
                  </a:ext>
                </a:extLst>
              </a:tr>
              <a:tr h="370840">
                <a:tc>
                  <a:txBody>
                    <a:bodyPr/>
                    <a:lstStyle/>
                    <a:p>
                      <a:pPr algn="ctr"/>
                      <a:r>
                        <a:rPr lang="es-ES" dirty="0" smtClean="0"/>
                        <a:t>17</a:t>
                      </a:r>
                      <a:endParaRPr lang="es-CO" dirty="0"/>
                    </a:p>
                  </a:txBody>
                  <a:tcPr/>
                </a:tc>
                <a:tc>
                  <a:txBody>
                    <a:bodyPr/>
                    <a:lstStyle/>
                    <a:p>
                      <a:pPr algn="ctr"/>
                      <a:r>
                        <a:rPr lang="es-ES" dirty="0" smtClean="0"/>
                        <a:t>5</a:t>
                      </a:r>
                      <a:endParaRPr lang="es-CO" dirty="0"/>
                    </a:p>
                  </a:txBody>
                  <a:tcPr/>
                </a:tc>
                <a:extLst>
                  <a:ext uri="{0D108BD9-81ED-4DB2-BD59-A6C34878D82A}">
                    <a16:rowId xmlns:a16="http://schemas.microsoft.com/office/drawing/2014/main" val="2998718792"/>
                  </a:ext>
                </a:extLst>
              </a:tr>
              <a:tr h="370840">
                <a:tc>
                  <a:txBody>
                    <a:bodyPr/>
                    <a:lstStyle/>
                    <a:p>
                      <a:pPr algn="ctr"/>
                      <a:r>
                        <a:rPr lang="es-ES" dirty="0" smtClean="0"/>
                        <a:t>16</a:t>
                      </a:r>
                      <a:endParaRPr lang="es-CO" dirty="0"/>
                    </a:p>
                  </a:txBody>
                  <a:tcPr/>
                </a:tc>
                <a:tc>
                  <a:txBody>
                    <a:bodyPr/>
                    <a:lstStyle/>
                    <a:p>
                      <a:pPr algn="ctr"/>
                      <a:r>
                        <a:rPr lang="es-ES" dirty="0" smtClean="0"/>
                        <a:t>7</a:t>
                      </a:r>
                      <a:endParaRPr lang="es-CO" dirty="0"/>
                    </a:p>
                  </a:txBody>
                  <a:tcPr/>
                </a:tc>
                <a:extLst>
                  <a:ext uri="{0D108BD9-81ED-4DB2-BD59-A6C34878D82A}">
                    <a16:rowId xmlns:a16="http://schemas.microsoft.com/office/drawing/2014/main" val="3388774141"/>
                  </a:ext>
                </a:extLst>
              </a:tr>
              <a:tr h="185420">
                <a:tc>
                  <a:txBody>
                    <a:bodyPr/>
                    <a:lstStyle/>
                    <a:p>
                      <a:pPr algn="ctr"/>
                      <a:r>
                        <a:rPr lang="es-ES" dirty="0" smtClean="0"/>
                        <a:t>15</a:t>
                      </a:r>
                      <a:endParaRPr lang="es-CO" dirty="0"/>
                    </a:p>
                  </a:txBody>
                  <a:tcPr/>
                </a:tc>
                <a:tc>
                  <a:txBody>
                    <a:bodyPr/>
                    <a:lstStyle/>
                    <a:p>
                      <a:pPr algn="ctr"/>
                      <a:r>
                        <a:rPr lang="es-ES" dirty="0" smtClean="0"/>
                        <a:t>8</a:t>
                      </a:r>
                      <a:endParaRPr lang="es-CO" dirty="0"/>
                    </a:p>
                  </a:txBody>
                  <a:tcPr/>
                </a:tc>
                <a:extLst>
                  <a:ext uri="{0D108BD9-81ED-4DB2-BD59-A6C34878D82A}">
                    <a16:rowId xmlns:a16="http://schemas.microsoft.com/office/drawing/2014/main" val="4140057385"/>
                  </a:ext>
                </a:extLst>
              </a:tr>
              <a:tr h="185420">
                <a:tc>
                  <a:txBody>
                    <a:bodyPr/>
                    <a:lstStyle/>
                    <a:p>
                      <a:pPr algn="ctr"/>
                      <a:r>
                        <a:rPr lang="es-ES" dirty="0" smtClean="0"/>
                        <a:t>14</a:t>
                      </a:r>
                      <a:endParaRPr lang="es-CO" dirty="0"/>
                    </a:p>
                  </a:txBody>
                  <a:tcPr/>
                </a:tc>
                <a:tc>
                  <a:txBody>
                    <a:bodyPr/>
                    <a:lstStyle/>
                    <a:p>
                      <a:pPr algn="ctr"/>
                      <a:r>
                        <a:rPr lang="es-ES" dirty="0" smtClean="0"/>
                        <a:t>10</a:t>
                      </a:r>
                      <a:endParaRPr lang="es-CO" dirty="0"/>
                    </a:p>
                  </a:txBody>
                  <a:tcPr/>
                </a:tc>
                <a:extLst>
                  <a:ext uri="{0D108BD9-81ED-4DB2-BD59-A6C34878D82A}">
                    <a16:rowId xmlns:a16="http://schemas.microsoft.com/office/drawing/2014/main" val="859532426"/>
                  </a:ext>
                </a:extLst>
              </a:tr>
            </a:tbl>
          </a:graphicData>
        </a:graphic>
      </p:graphicFrame>
      <p:sp>
        <p:nvSpPr>
          <p:cNvPr id="22" name="Rectángulo redondeado 21"/>
          <p:cNvSpPr/>
          <p:nvPr/>
        </p:nvSpPr>
        <p:spPr>
          <a:xfrm>
            <a:off x="2708548" y="4542503"/>
            <a:ext cx="3416581" cy="37365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Flecha izquierda 6"/>
          <p:cNvSpPr/>
          <p:nvPr/>
        </p:nvSpPr>
        <p:spPr>
          <a:xfrm>
            <a:off x="6355264" y="4426990"/>
            <a:ext cx="1061884" cy="6046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CuadroTexto 23"/>
          <p:cNvSpPr txBox="1"/>
          <p:nvPr/>
        </p:nvSpPr>
        <p:spPr>
          <a:xfrm>
            <a:off x="7616381" y="4460300"/>
            <a:ext cx="2767238" cy="461665"/>
          </a:xfrm>
          <a:prstGeom prst="rect">
            <a:avLst/>
          </a:prstGeom>
          <a:noFill/>
        </p:spPr>
        <p:txBody>
          <a:bodyPr wrap="square" rtlCol="0">
            <a:spAutoFit/>
          </a:bodyPr>
          <a:lstStyle/>
          <a:p>
            <a:r>
              <a:rPr lang="es-ES" sz="2400" b="1" dirty="0" smtClean="0">
                <a:solidFill>
                  <a:srgbClr val="FF0000"/>
                </a:solidFill>
              </a:rPr>
              <a:t>Puntos elegido</a:t>
            </a:r>
            <a:endParaRPr lang="es-CO" sz="2400" b="1" dirty="0">
              <a:solidFill>
                <a:srgbClr val="FF0000"/>
              </a:solidFill>
            </a:endParaRPr>
          </a:p>
        </p:txBody>
      </p:sp>
      <p:sp>
        <p:nvSpPr>
          <p:cNvPr id="8" name="CuadroTexto 7"/>
          <p:cNvSpPr txBox="1"/>
          <p:nvPr/>
        </p:nvSpPr>
        <p:spPr>
          <a:xfrm>
            <a:off x="7417148" y="4961836"/>
            <a:ext cx="4211825" cy="369332"/>
          </a:xfrm>
          <a:prstGeom prst="rect">
            <a:avLst/>
          </a:prstGeom>
          <a:noFill/>
        </p:spPr>
        <p:txBody>
          <a:bodyPr wrap="square" rtlCol="0">
            <a:spAutoFit/>
          </a:bodyPr>
          <a:lstStyle/>
          <a:p>
            <a:r>
              <a:rPr lang="es-ES" dirty="0" smtClean="0"/>
              <a:t>Sacrifico poco pero reduzco mucho</a:t>
            </a:r>
            <a:endParaRPr lang="es-CO" dirty="0"/>
          </a:p>
        </p:txBody>
      </p:sp>
      <p:sp>
        <p:nvSpPr>
          <p:cNvPr id="9" name="CuadroTexto 8"/>
          <p:cNvSpPr txBox="1"/>
          <p:nvPr/>
        </p:nvSpPr>
        <p:spPr>
          <a:xfrm>
            <a:off x="7417148" y="5331168"/>
            <a:ext cx="4455304" cy="369332"/>
          </a:xfrm>
          <a:prstGeom prst="rect">
            <a:avLst/>
          </a:prstGeom>
          <a:noFill/>
        </p:spPr>
        <p:txBody>
          <a:bodyPr wrap="square" rtlCol="0">
            <a:spAutoFit/>
          </a:bodyPr>
          <a:lstStyle/>
          <a:p>
            <a:r>
              <a:rPr lang="es-ES" dirty="0" smtClean="0"/>
              <a:t>Sacrifico el 7% pero reduzco el 42%</a:t>
            </a:r>
            <a:endParaRPr lang="es-CO" dirty="0"/>
          </a:p>
        </p:txBody>
      </p:sp>
      <p:pic>
        <p:nvPicPr>
          <p:cNvPr id="1026" name="Picture 2" descr="Diseño de balanza a color | Vector Grati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83406" y="1141924"/>
            <a:ext cx="2175823" cy="2175823"/>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7436510" y="2875612"/>
            <a:ext cx="3269613" cy="646331"/>
          </a:xfrm>
          <a:prstGeom prst="rect">
            <a:avLst/>
          </a:prstGeom>
          <a:noFill/>
        </p:spPr>
        <p:txBody>
          <a:bodyPr wrap="square" rtlCol="0">
            <a:spAutoFit/>
          </a:bodyPr>
          <a:lstStyle/>
          <a:p>
            <a:r>
              <a:rPr lang="es-ES" dirty="0" err="1" smtClean="0"/>
              <a:t>Fig</a:t>
            </a:r>
            <a:r>
              <a:rPr lang="es-ES" dirty="0" smtClean="0"/>
              <a:t> 11: balanza, se busca una buena relación</a:t>
            </a:r>
            <a:endParaRPr lang="es-CO" dirty="0"/>
          </a:p>
        </p:txBody>
      </p:sp>
    </p:spTree>
    <p:extLst>
      <p:ext uri="{BB962C8B-B14F-4D97-AF65-F5344CB8AC3E}">
        <p14:creationId xmlns:p14="http://schemas.microsoft.com/office/powerpoint/2010/main" val="17578034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87240" y="3062520"/>
            <a:ext cx="9128280" cy="1144800"/>
          </a:xfrm>
        </p:spPr>
        <p:txBody>
          <a:bodyPr/>
          <a:lstStyle/>
          <a:p>
            <a:r>
              <a:rPr lang="es-ES" i="1" dirty="0" smtClean="0"/>
              <a:t>Modelamiento</a:t>
            </a:r>
            <a:r>
              <a:rPr lang="es-CO" i="1" dirty="0"/>
              <a:t/>
            </a:r>
            <a:br>
              <a:rPr lang="es-CO" i="1" dirty="0"/>
            </a:br>
            <a:endParaRPr lang="es-CO" dirty="0"/>
          </a:p>
        </p:txBody>
      </p:sp>
    </p:spTree>
    <p:extLst>
      <p:ext uri="{BB962C8B-B14F-4D97-AF65-F5344CB8AC3E}">
        <p14:creationId xmlns:p14="http://schemas.microsoft.com/office/powerpoint/2010/main" val="443795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CuadroTexto 494"/>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dirty="0" smtClean="0">
                <a:latin typeface="Arial"/>
              </a:rPr>
              <a:t>Deep learning</a:t>
            </a:r>
            <a:endParaRPr lang="es-CO" sz="4000" b="0" strike="noStrike" spc="-1" dirty="0">
              <a:latin typeface="Arial"/>
            </a:endParaRPr>
          </a:p>
        </p:txBody>
      </p:sp>
      <p:sp>
        <p:nvSpPr>
          <p:cNvPr id="496" name="Marcador de texto 21"/>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97" name="CuadroTexto 496"/>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Modelado RNA simple</a:t>
            </a:r>
          </a:p>
        </p:txBody>
      </p:sp>
      <p:pic>
        <p:nvPicPr>
          <p:cNvPr id="498" name="Imagen 497"/>
          <p:cNvPicPr/>
          <p:nvPr/>
        </p:nvPicPr>
        <p:blipFill>
          <a:blip r:embed="rId2"/>
          <a:stretch/>
        </p:blipFill>
        <p:spPr>
          <a:xfrm>
            <a:off x="1440000" y="2340000"/>
            <a:ext cx="2160000" cy="2232000"/>
          </a:xfrm>
          <a:prstGeom prst="rect">
            <a:avLst/>
          </a:prstGeom>
          <a:ln w="0">
            <a:noFill/>
          </a:ln>
        </p:spPr>
      </p:pic>
      <p:pic>
        <p:nvPicPr>
          <p:cNvPr id="499" name="Imagen 498"/>
          <p:cNvPicPr/>
          <p:nvPr/>
        </p:nvPicPr>
        <p:blipFill>
          <a:blip r:embed="rId3"/>
          <a:stretch/>
        </p:blipFill>
        <p:spPr>
          <a:xfrm>
            <a:off x="540000" y="4607528"/>
            <a:ext cx="3984840" cy="921600"/>
          </a:xfrm>
          <a:prstGeom prst="rect">
            <a:avLst/>
          </a:prstGeom>
          <a:ln w="0">
            <a:noFill/>
          </a:ln>
        </p:spPr>
      </p:pic>
      <p:sp>
        <p:nvSpPr>
          <p:cNvPr id="501" name="CuadroTexto 500"/>
          <p:cNvSpPr txBox="1"/>
          <p:nvPr/>
        </p:nvSpPr>
        <p:spPr>
          <a:xfrm>
            <a:off x="540000" y="3241045"/>
            <a:ext cx="1080000" cy="602280"/>
          </a:xfrm>
          <a:prstGeom prst="rect">
            <a:avLst/>
          </a:prstGeom>
          <a:noFill/>
          <a:ln w="0">
            <a:noFill/>
          </a:ln>
        </p:spPr>
        <p:txBody>
          <a:bodyPr lIns="90000" tIns="45000" rIns="90000" bIns="45000" anchor="t">
            <a:noAutofit/>
          </a:bodyPr>
          <a:lstStyle/>
          <a:p>
            <a:r>
              <a:rPr lang="es-CO" sz="1800" b="0" strike="noStrike" spc="-1" dirty="0" err="1" smtClean="0">
                <a:latin typeface="Arial"/>
              </a:rPr>
              <a:t>Int</a:t>
            </a:r>
            <a:r>
              <a:rPr lang="es-CO" sz="1800" b="0" strike="noStrike" spc="-1" dirty="0" smtClean="0">
                <a:latin typeface="Arial"/>
              </a:rPr>
              <a:t>=16</a:t>
            </a:r>
            <a:endParaRPr lang="es-CO" sz="1800" b="0" strike="noStrike" spc="-1" dirty="0">
              <a:latin typeface="Arial"/>
            </a:endParaRPr>
          </a:p>
        </p:txBody>
      </p:sp>
      <p:sp>
        <p:nvSpPr>
          <p:cNvPr id="502" name="CuadroTexto 501"/>
          <p:cNvSpPr txBox="1"/>
          <p:nvPr/>
        </p:nvSpPr>
        <p:spPr>
          <a:xfrm>
            <a:off x="3600000" y="3118860"/>
            <a:ext cx="1080000" cy="602280"/>
          </a:xfrm>
          <a:prstGeom prst="rect">
            <a:avLst/>
          </a:prstGeom>
          <a:noFill/>
          <a:ln w="0">
            <a:noFill/>
          </a:ln>
        </p:spPr>
        <p:txBody>
          <a:bodyPr lIns="90000" tIns="45000" rIns="90000" bIns="45000" anchor="t">
            <a:noAutofit/>
          </a:bodyPr>
          <a:lstStyle/>
          <a:p>
            <a:r>
              <a:rPr lang="es-CO" sz="1800" b="0" strike="noStrike" spc="-1">
                <a:latin typeface="Arial"/>
              </a:rPr>
              <a:t>Out=11</a:t>
            </a:r>
          </a:p>
        </p:txBody>
      </p:sp>
      <p:sp>
        <p:nvSpPr>
          <p:cNvPr id="10" name="CuadroTexto 9"/>
          <p:cNvSpPr txBox="1"/>
          <p:nvPr/>
        </p:nvSpPr>
        <p:spPr>
          <a:xfrm>
            <a:off x="9000000" y="6393530"/>
            <a:ext cx="3547324" cy="368710"/>
          </a:xfrm>
          <a:prstGeom prst="rect">
            <a:avLst/>
          </a:prstGeom>
          <a:noFill/>
        </p:spPr>
        <p:txBody>
          <a:bodyPr wrap="square" rtlCol="0">
            <a:spAutoFit/>
          </a:bodyPr>
          <a:lstStyle/>
          <a:p>
            <a:r>
              <a:rPr lang="es-ES" i="1" dirty="0" smtClean="0"/>
              <a:t>Modelamiento</a:t>
            </a:r>
            <a:endParaRPr lang="es-CO" i="1" dirty="0"/>
          </a:p>
        </p:txBody>
      </p:sp>
      <p:pic>
        <p:nvPicPr>
          <p:cNvPr id="11" name="Imagen 10"/>
          <p:cNvPicPr/>
          <p:nvPr/>
        </p:nvPicPr>
        <p:blipFill>
          <a:blip r:embed="rId4"/>
          <a:stretch/>
        </p:blipFill>
        <p:spPr>
          <a:xfrm>
            <a:off x="6076989" y="2063104"/>
            <a:ext cx="4228674" cy="2546640"/>
          </a:xfrm>
          <a:prstGeom prst="rect">
            <a:avLst/>
          </a:prstGeom>
          <a:ln w="0">
            <a:noFill/>
          </a:ln>
        </p:spPr>
      </p:pic>
      <p:pic>
        <p:nvPicPr>
          <p:cNvPr id="12" name="Imagen 11"/>
          <p:cNvPicPr/>
          <p:nvPr/>
        </p:nvPicPr>
        <p:blipFill>
          <a:blip r:embed="rId5"/>
          <a:stretch/>
        </p:blipFill>
        <p:spPr>
          <a:xfrm>
            <a:off x="6195126" y="4618868"/>
            <a:ext cx="3992400" cy="898920"/>
          </a:xfrm>
          <a:prstGeom prst="rect">
            <a:avLst/>
          </a:prstGeom>
          <a:ln w="0">
            <a:noFill/>
          </a:ln>
        </p:spPr>
      </p:pic>
      <p:sp>
        <p:nvSpPr>
          <p:cNvPr id="13" name="CuadroTexto 12"/>
          <p:cNvSpPr txBox="1"/>
          <p:nvPr/>
        </p:nvSpPr>
        <p:spPr>
          <a:xfrm>
            <a:off x="6076989" y="1627126"/>
            <a:ext cx="4901429"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dirty="0">
                <a:latin typeface="Arial"/>
              </a:rPr>
              <a:t>Modelado RNA Experimental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CuadroTexto 494"/>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dirty="0" smtClean="0">
                <a:latin typeface="Arial"/>
              </a:rPr>
              <a:t>Machine learning</a:t>
            </a:r>
            <a:endParaRPr lang="es-CO" sz="4000" b="0" strike="noStrike" spc="-1" dirty="0">
              <a:latin typeface="Arial"/>
            </a:endParaRPr>
          </a:p>
        </p:txBody>
      </p:sp>
      <p:sp>
        <p:nvSpPr>
          <p:cNvPr id="496" name="Marcador de texto 21"/>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10" name="CuadroTexto 9"/>
          <p:cNvSpPr txBox="1"/>
          <p:nvPr/>
        </p:nvSpPr>
        <p:spPr>
          <a:xfrm>
            <a:off x="9000000" y="6393530"/>
            <a:ext cx="3547324" cy="368710"/>
          </a:xfrm>
          <a:prstGeom prst="rect">
            <a:avLst/>
          </a:prstGeom>
          <a:noFill/>
        </p:spPr>
        <p:txBody>
          <a:bodyPr wrap="square" rtlCol="0">
            <a:spAutoFit/>
          </a:bodyPr>
          <a:lstStyle/>
          <a:p>
            <a:r>
              <a:rPr lang="es-ES" i="1" dirty="0" smtClean="0"/>
              <a:t>Modelamiento</a:t>
            </a:r>
            <a:endParaRPr lang="es-CO" i="1" dirty="0"/>
          </a:p>
        </p:txBody>
      </p:sp>
      <p:pic>
        <p:nvPicPr>
          <p:cNvPr id="14" name="Imagen 13"/>
          <p:cNvPicPr/>
          <p:nvPr/>
        </p:nvPicPr>
        <p:blipFill>
          <a:blip r:embed="rId2"/>
          <a:stretch/>
        </p:blipFill>
        <p:spPr>
          <a:xfrm>
            <a:off x="6400798" y="1727200"/>
            <a:ext cx="5050973" cy="2772229"/>
          </a:xfrm>
          <a:prstGeom prst="rect">
            <a:avLst/>
          </a:prstGeom>
          <a:ln w="0">
            <a:noFill/>
          </a:ln>
        </p:spPr>
      </p:pic>
      <p:pic>
        <p:nvPicPr>
          <p:cNvPr id="15" name="Imagen 14"/>
          <p:cNvPicPr/>
          <p:nvPr/>
        </p:nvPicPr>
        <p:blipFill>
          <a:blip r:embed="rId3"/>
          <a:stretch/>
        </p:blipFill>
        <p:spPr>
          <a:xfrm>
            <a:off x="6614854" y="4917674"/>
            <a:ext cx="3969720" cy="944640"/>
          </a:xfrm>
          <a:prstGeom prst="rect">
            <a:avLst/>
          </a:prstGeom>
          <a:ln w="0">
            <a:noFill/>
          </a:ln>
        </p:spPr>
      </p:pic>
      <p:pic>
        <p:nvPicPr>
          <p:cNvPr id="17" name="Imagen 16"/>
          <p:cNvPicPr/>
          <p:nvPr/>
        </p:nvPicPr>
        <p:blipFill>
          <a:blip r:embed="rId4"/>
          <a:stretch/>
        </p:blipFill>
        <p:spPr>
          <a:xfrm>
            <a:off x="540000" y="1988272"/>
            <a:ext cx="5256569" cy="2936962"/>
          </a:xfrm>
          <a:prstGeom prst="rect">
            <a:avLst/>
          </a:prstGeom>
          <a:ln w="0">
            <a:noFill/>
          </a:ln>
        </p:spPr>
      </p:pic>
      <p:sp>
        <p:nvSpPr>
          <p:cNvPr id="18" name="CuadroTexto 17"/>
          <p:cNvSpPr txBox="1"/>
          <p:nvPr/>
        </p:nvSpPr>
        <p:spPr>
          <a:xfrm>
            <a:off x="360000" y="1621440"/>
            <a:ext cx="3863657"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spc="-1" dirty="0" smtClean="0"/>
              <a:t>Random Forest</a:t>
            </a:r>
            <a:endParaRPr lang="es-CO" sz="2500" b="0" strike="noStrike" spc="-1" dirty="0">
              <a:latin typeface="Arial"/>
            </a:endParaRPr>
          </a:p>
        </p:txBody>
      </p:sp>
      <p:pic>
        <p:nvPicPr>
          <p:cNvPr id="19" name="Imagen 18"/>
          <p:cNvPicPr/>
          <p:nvPr/>
        </p:nvPicPr>
        <p:blipFill>
          <a:blip r:embed="rId5"/>
          <a:stretch/>
        </p:blipFill>
        <p:spPr>
          <a:xfrm>
            <a:off x="1183424" y="4925234"/>
            <a:ext cx="3969720" cy="937080"/>
          </a:xfrm>
          <a:prstGeom prst="rect">
            <a:avLst/>
          </a:prstGeom>
          <a:ln w="0">
            <a:noFill/>
          </a:ln>
        </p:spPr>
      </p:pic>
      <p:sp>
        <p:nvSpPr>
          <p:cNvPr id="20" name="CuadroTexto 19"/>
          <p:cNvSpPr txBox="1"/>
          <p:nvPr/>
        </p:nvSpPr>
        <p:spPr>
          <a:xfrm>
            <a:off x="6076989" y="1627126"/>
            <a:ext cx="4901429"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spc="-1" dirty="0" err="1" smtClean="0"/>
              <a:t>Decision</a:t>
            </a:r>
            <a:r>
              <a:rPr lang="es-CO" sz="2500" spc="-1" dirty="0" smtClean="0"/>
              <a:t> </a:t>
            </a:r>
            <a:r>
              <a:rPr lang="es-CO" sz="2500" spc="-1" dirty="0" err="1" smtClean="0"/>
              <a:t>Tree</a:t>
            </a:r>
            <a:endParaRPr lang="es-CO" sz="2500" b="0" strike="noStrike" spc="-1" dirty="0">
              <a:latin typeface="Arial"/>
            </a:endParaRPr>
          </a:p>
        </p:txBody>
      </p:sp>
    </p:spTree>
    <p:extLst>
      <p:ext uri="{BB962C8B-B14F-4D97-AF65-F5344CB8AC3E}">
        <p14:creationId xmlns:p14="http://schemas.microsoft.com/office/powerpoint/2010/main" val="399822713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CuadroTexto 494"/>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dirty="0" smtClean="0">
                <a:latin typeface="Arial"/>
              </a:rPr>
              <a:t>Machine learning</a:t>
            </a:r>
            <a:endParaRPr lang="es-CO" sz="4000" b="0" strike="noStrike" spc="-1" dirty="0">
              <a:latin typeface="Arial"/>
            </a:endParaRPr>
          </a:p>
        </p:txBody>
      </p:sp>
      <p:sp>
        <p:nvSpPr>
          <p:cNvPr id="496" name="Marcador de texto 21"/>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10" name="CuadroTexto 9"/>
          <p:cNvSpPr txBox="1"/>
          <p:nvPr/>
        </p:nvSpPr>
        <p:spPr>
          <a:xfrm>
            <a:off x="9000000" y="6393530"/>
            <a:ext cx="3547324" cy="368710"/>
          </a:xfrm>
          <a:prstGeom prst="rect">
            <a:avLst/>
          </a:prstGeom>
          <a:noFill/>
        </p:spPr>
        <p:txBody>
          <a:bodyPr wrap="square" rtlCol="0">
            <a:spAutoFit/>
          </a:bodyPr>
          <a:lstStyle/>
          <a:p>
            <a:r>
              <a:rPr lang="es-ES" i="1" dirty="0" smtClean="0"/>
              <a:t>Modelamiento</a:t>
            </a:r>
            <a:endParaRPr lang="es-CO" i="1" dirty="0"/>
          </a:p>
        </p:txBody>
      </p:sp>
      <p:sp>
        <p:nvSpPr>
          <p:cNvPr id="18" name="CuadroTexto 17"/>
          <p:cNvSpPr txBox="1"/>
          <p:nvPr/>
        </p:nvSpPr>
        <p:spPr>
          <a:xfrm>
            <a:off x="360000" y="1621440"/>
            <a:ext cx="3863657" cy="443880"/>
          </a:xfrm>
          <a:prstGeom prst="rect">
            <a:avLst/>
          </a:prstGeom>
          <a:noFill/>
          <a:ln w="0">
            <a:noFill/>
          </a:ln>
        </p:spPr>
        <p:txBody>
          <a:bodyPr lIns="90000" tIns="45000" rIns="90000" bIns="45000" anchor="t">
            <a:noAutofit/>
          </a:bodyPr>
          <a:lstStyle/>
          <a:p>
            <a:pPr marL="216000" indent="-216000" algn="just">
              <a:lnSpc>
                <a:spcPct val="100000"/>
              </a:lnSpc>
              <a:buClr>
                <a:srgbClr val="000000"/>
              </a:buClr>
              <a:buSzPct val="45000"/>
              <a:buFont typeface="Wingdings" charset="2"/>
              <a:buChar char=""/>
            </a:pPr>
            <a:r>
              <a:rPr lang="es-CO" sz="2500" spc="-1" dirty="0" err="1" smtClean="0"/>
              <a:t>Logistic</a:t>
            </a:r>
            <a:r>
              <a:rPr lang="es-CO" sz="2500" spc="-1" dirty="0" smtClean="0"/>
              <a:t> </a:t>
            </a:r>
            <a:r>
              <a:rPr lang="es-CO" sz="2500" spc="-1" dirty="0" err="1" smtClean="0"/>
              <a:t>Regression</a:t>
            </a:r>
            <a:endParaRPr lang="es-CO" sz="2500" spc="-1" dirty="0"/>
          </a:p>
        </p:txBody>
      </p:sp>
      <p:sp>
        <p:nvSpPr>
          <p:cNvPr id="20" name="CuadroTexto 19"/>
          <p:cNvSpPr txBox="1"/>
          <p:nvPr/>
        </p:nvSpPr>
        <p:spPr>
          <a:xfrm>
            <a:off x="6076989" y="1627126"/>
            <a:ext cx="4901429"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spc="-1" dirty="0" smtClean="0"/>
              <a:t>Dummy </a:t>
            </a:r>
            <a:r>
              <a:rPr lang="es-CO" sz="2500" spc="-1" dirty="0" err="1" smtClean="0"/>
              <a:t>Classifier</a:t>
            </a:r>
            <a:endParaRPr lang="es-CO" sz="2500" b="0" strike="noStrike" spc="-1" dirty="0">
              <a:latin typeface="Arial"/>
            </a:endParaRPr>
          </a:p>
        </p:txBody>
      </p:sp>
      <p:pic>
        <p:nvPicPr>
          <p:cNvPr id="11" name="Imagen 10"/>
          <p:cNvPicPr/>
          <p:nvPr/>
        </p:nvPicPr>
        <p:blipFill>
          <a:blip r:embed="rId2"/>
          <a:stretch/>
        </p:blipFill>
        <p:spPr>
          <a:xfrm>
            <a:off x="1300686" y="2177141"/>
            <a:ext cx="2796840" cy="3011349"/>
          </a:xfrm>
          <a:prstGeom prst="rect">
            <a:avLst/>
          </a:prstGeom>
          <a:ln w="0">
            <a:noFill/>
          </a:ln>
        </p:spPr>
      </p:pic>
      <p:pic>
        <p:nvPicPr>
          <p:cNvPr id="12" name="Imagen 11"/>
          <p:cNvPicPr/>
          <p:nvPr/>
        </p:nvPicPr>
        <p:blipFill>
          <a:blip r:embed="rId3"/>
          <a:stretch/>
        </p:blipFill>
        <p:spPr>
          <a:xfrm>
            <a:off x="718026" y="5188490"/>
            <a:ext cx="3962160" cy="921600"/>
          </a:xfrm>
          <a:prstGeom prst="rect">
            <a:avLst/>
          </a:prstGeom>
          <a:ln w="0">
            <a:noFill/>
          </a:ln>
        </p:spPr>
      </p:pic>
      <p:pic>
        <p:nvPicPr>
          <p:cNvPr id="13" name="Imagen 12"/>
          <p:cNvPicPr/>
          <p:nvPr/>
        </p:nvPicPr>
        <p:blipFill>
          <a:blip r:embed="rId4"/>
          <a:srcRect t="15191"/>
          <a:stretch/>
        </p:blipFill>
        <p:spPr>
          <a:xfrm>
            <a:off x="5869018" y="2247910"/>
            <a:ext cx="3855553" cy="2940580"/>
          </a:xfrm>
          <a:prstGeom prst="rect">
            <a:avLst/>
          </a:prstGeom>
          <a:ln w="0">
            <a:noFill/>
          </a:ln>
        </p:spPr>
      </p:pic>
      <p:pic>
        <p:nvPicPr>
          <p:cNvPr id="16" name="Imagen 15"/>
          <p:cNvPicPr/>
          <p:nvPr/>
        </p:nvPicPr>
        <p:blipFill>
          <a:blip r:embed="rId5"/>
          <a:stretch/>
        </p:blipFill>
        <p:spPr>
          <a:xfrm>
            <a:off x="5754851" y="5188490"/>
            <a:ext cx="3969720" cy="944640"/>
          </a:xfrm>
          <a:prstGeom prst="rect">
            <a:avLst/>
          </a:prstGeom>
          <a:ln w="0">
            <a:noFill/>
          </a:ln>
        </p:spPr>
      </p:pic>
    </p:spTree>
    <p:extLst>
      <p:ext uri="{BB962C8B-B14F-4D97-AF65-F5344CB8AC3E}">
        <p14:creationId xmlns:p14="http://schemas.microsoft.com/office/powerpoint/2010/main" val="298155127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CuadroTexto 494"/>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dirty="0" smtClean="0">
                <a:latin typeface="Arial"/>
              </a:rPr>
              <a:t>Machine learning</a:t>
            </a:r>
            <a:endParaRPr lang="es-CO" sz="4000" b="0" strike="noStrike" spc="-1" dirty="0">
              <a:latin typeface="Arial"/>
            </a:endParaRPr>
          </a:p>
        </p:txBody>
      </p:sp>
      <p:sp>
        <p:nvSpPr>
          <p:cNvPr id="496" name="Marcador de texto 21"/>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10" name="CuadroTexto 9"/>
          <p:cNvSpPr txBox="1"/>
          <p:nvPr/>
        </p:nvSpPr>
        <p:spPr>
          <a:xfrm>
            <a:off x="9000000" y="6393530"/>
            <a:ext cx="3547324" cy="368710"/>
          </a:xfrm>
          <a:prstGeom prst="rect">
            <a:avLst/>
          </a:prstGeom>
          <a:noFill/>
        </p:spPr>
        <p:txBody>
          <a:bodyPr wrap="square" rtlCol="0">
            <a:spAutoFit/>
          </a:bodyPr>
          <a:lstStyle/>
          <a:p>
            <a:r>
              <a:rPr lang="es-ES" i="1" dirty="0" smtClean="0"/>
              <a:t>Modelamiento</a:t>
            </a:r>
            <a:endParaRPr lang="es-CO" i="1" dirty="0"/>
          </a:p>
        </p:txBody>
      </p:sp>
      <p:sp>
        <p:nvSpPr>
          <p:cNvPr id="18" name="CuadroTexto 17"/>
          <p:cNvSpPr txBox="1"/>
          <p:nvPr/>
        </p:nvSpPr>
        <p:spPr>
          <a:xfrm>
            <a:off x="360000" y="1621440"/>
            <a:ext cx="3863657" cy="443880"/>
          </a:xfrm>
          <a:prstGeom prst="rect">
            <a:avLst/>
          </a:prstGeom>
          <a:noFill/>
          <a:ln w="0">
            <a:noFill/>
          </a:ln>
        </p:spPr>
        <p:txBody>
          <a:bodyPr lIns="90000" tIns="45000" rIns="90000" bIns="45000" anchor="t">
            <a:noAutofit/>
          </a:bodyPr>
          <a:lstStyle/>
          <a:p>
            <a:pPr marL="216000" indent="-216000" algn="just">
              <a:lnSpc>
                <a:spcPct val="100000"/>
              </a:lnSpc>
              <a:buClr>
                <a:srgbClr val="000000"/>
              </a:buClr>
              <a:buSzPct val="45000"/>
              <a:buFont typeface="Wingdings" charset="2"/>
              <a:buChar char=""/>
            </a:pPr>
            <a:r>
              <a:rPr lang="es-CO" sz="2500" spc="-1" dirty="0" smtClean="0"/>
              <a:t>Vecinos mas cercanos</a:t>
            </a:r>
            <a:endParaRPr lang="es-CO" sz="2500" spc="-1" dirty="0"/>
          </a:p>
        </p:txBody>
      </p:sp>
      <p:sp>
        <p:nvSpPr>
          <p:cNvPr id="20" name="CuadroTexto 19"/>
          <p:cNvSpPr txBox="1"/>
          <p:nvPr/>
        </p:nvSpPr>
        <p:spPr>
          <a:xfrm>
            <a:off x="6076989" y="1627126"/>
            <a:ext cx="4901429"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spc="-1" dirty="0" smtClean="0"/>
              <a:t>Gaussian Naive Bayes</a:t>
            </a:r>
            <a:endParaRPr lang="es-CO" sz="2500" b="0" strike="noStrike" spc="-1" dirty="0">
              <a:latin typeface="Arial"/>
            </a:endParaRPr>
          </a:p>
        </p:txBody>
      </p:sp>
      <p:pic>
        <p:nvPicPr>
          <p:cNvPr id="14" name="Imagen 13"/>
          <p:cNvPicPr/>
          <p:nvPr/>
        </p:nvPicPr>
        <p:blipFill>
          <a:blip r:embed="rId2"/>
          <a:stretch/>
        </p:blipFill>
        <p:spPr>
          <a:xfrm>
            <a:off x="1129372" y="2308680"/>
            <a:ext cx="2600800" cy="2493257"/>
          </a:xfrm>
          <a:prstGeom prst="rect">
            <a:avLst/>
          </a:prstGeom>
          <a:ln w="0">
            <a:noFill/>
          </a:ln>
        </p:spPr>
      </p:pic>
      <p:pic>
        <p:nvPicPr>
          <p:cNvPr id="15" name="Imagen 14"/>
          <p:cNvPicPr/>
          <p:nvPr/>
        </p:nvPicPr>
        <p:blipFill>
          <a:blip r:embed="rId3"/>
          <a:stretch/>
        </p:blipFill>
        <p:spPr>
          <a:xfrm>
            <a:off x="540000" y="5045297"/>
            <a:ext cx="3954600" cy="921600"/>
          </a:xfrm>
          <a:prstGeom prst="rect">
            <a:avLst/>
          </a:prstGeom>
          <a:ln w="0">
            <a:noFill/>
          </a:ln>
        </p:spPr>
      </p:pic>
      <p:pic>
        <p:nvPicPr>
          <p:cNvPr id="17" name="Imagen 16"/>
          <p:cNvPicPr/>
          <p:nvPr/>
        </p:nvPicPr>
        <p:blipFill>
          <a:blip r:embed="rId4"/>
          <a:stretch/>
        </p:blipFill>
        <p:spPr>
          <a:xfrm>
            <a:off x="6216343" y="2282027"/>
            <a:ext cx="2783657" cy="2514629"/>
          </a:xfrm>
          <a:prstGeom prst="rect">
            <a:avLst/>
          </a:prstGeom>
          <a:ln w="0">
            <a:noFill/>
          </a:ln>
        </p:spPr>
      </p:pic>
      <p:pic>
        <p:nvPicPr>
          <p:cNvPr id="19" name="Imagen 18"/>
          <p:cNvPicPr/>
          <p:nvPr/>
        </p:nvPicPr>
        <p:blipFill>
          <a:blip r:embed="rId5"/>
          <a:stretch/>
        </p:blipFill>
        <p:spPr>
          <a:xfrm>
            <a:off x="6216343" y="5052857"/>
            <a:ext cx="3977280" cy="914040"/>
          </a:xfrm>
          <a:prstGeom prst="rect">
            <a:avLst/>
          </a:prstGeom>
          <a:ln w="0">
            <a:noFill/>
          </a:ln>
        </p:spPr>
      </p:pic>
    </p:spTree>
    <p:extLst>
      <p:ext uri="{BB962C8B-B14F-4D97-AF65-F5344CB8AC3E}">
        <p14:creationId xmlns:p14="http://schemas.microsoft.com/office/powerpoint/2010/main" val="311083769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87240" y="3062520"/>
            <a:ext cx="9128280" cy="1144800"/>
          </a:xfrm>
        </p:spPr>
        <p:txBody>
          <a:bodyPr/>
          <a:lstStyle/>
          <a:p>
            <a:r>
              <a:rPr lang="es-ES" i="1" dirty="0" smtClean="0"/>
              <a:t>Evaluación</a:t>
            </a:r>
            <a:endParaRPr lang="es-CO" dirty="0"/>
          </a:p>
        </p:txBody>
      </p:sp>
    </p:spTree>
    <p:extLst>
      <p:ext uri="{BB962C8B-B14F-4D97-AF65-F5344CB8AC3E}">
        <p14:creationId xmlns:p14="http://schemas.microsoft.com/office/powerpoint/2010/main" val="36246210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CuadroTexto 540"/>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dirty="0" smtClean="0">
                <a:latin typeface="Arial"/>
              </a:rPr>
              <a:t>Resumen</a:t>
            </a:r>
            <a:endParaRPr lang="es-CO" sz="4000" b="0" strike="noStrike" spc="-1" dirty="0">
              <a:latin typeface="Arial"/>
            </a:endParaRPr>
          </a:p>
        </p:txBody>
      </p:sp>
      <p:sp>
        <p:nvSpPr>
          <p:cNvPr id="542" name="Marcador de texto 29"/>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43" name="CuadroTexto 542"/>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lnSpc>
                <a:spcPct val="100000"/>
              </a:lnSpc>
              <a:buClr>
                <a:srgbClr val="000000"/>
              </a:buClr>
              <a:buSzPct val="45000"/>
              <a:buFont typeface="Wingdings" charset="2"/>
              <a:buChar char=""/>
            </a:pPr>
            <a:r>
              <a:rPr lang="es-CO" sz="2500" b="0" strike="noStrike" spc="-1">
                <a:latin typeface="Arial"/>
              </a:rPr>
              <a:t>Resumen modelado</a:t>
            </a:r>
          </a:p>
        </p:txBody>
      </p:sp>
      <p:graphicFrame>
        <p:nvGraphicFramePr>
          <p:cNvPr id="544" name="Tabla 543"/>
          <p:cNvGraphicFramePr/>
          <p:nvPr/>
        </p:nvGraphicFramePr>
        <p:xfrm>
          <a:off x="1048680" y="2043720"/>
          <a:ext cx="10320480" cy="4303440"/>
        </p:xfrm>
        <a:graphic>
          <a:graphicData uri="http://schemas.openxmlformats.org/drawingml/2006/table">
            <a:tbl>
              <a:tblPr/>
              <a:tblGrid>
                <a:gridCol w="1116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2708640">
                  <a:extLst>
                    <a:ext uri="{9D8B030D-6E8A-4147-A177-3AD203B41FA5}">
                      <a16:colId xmlns:a16="http://schemas.microsoft.com/office/drawing/2014/main" val="20002"/>
                    </a:ext>
                  </a:extLst>
                </a:gridCol>
                <a:gridCol w="1100880">
                  <a:extLst>
                    <a:ext uri="{9D8B030D-6E8A-4147-A177-3AD203B41FA5}">
                      <a16:colId xmlns:a16="http://schemas.microsoft.com/office/drawing/2014/main" val="20003"/>
                    </a:ext>
                  </a:extLst>
                </a:gridCol>
                <a:gridCol w="1296360">
                  <a:extLst>
                    <a:ext uri="{9D8B030D-6E8A-4147-A177-3AD203B41FA5}">
                      <a16:colId xmlns:a16="http://schemas.microsoft.com/office/drawing/2014/main" val="20004"/>
                    </a:ext>
                  </a:extLst>
                </a:gridCol>
                <a:gridCol w="1068480">
                  <a:extLst>
                    <a:ext uri="{9D8B030D-6E8A-4147-A177-3AD203B41FA5}">
                      <a16:colId xmlns:a16="http://schemas.microsoft.com/office/drawing/2014/main" val="20005"/>
                    </a:ext>
                  </a:extLst>
                </a:gridCol>
                <a:gridCol w="1887120">
                  <a:extLst>
                    <a:ext uri="{9D8B030D-6E8A-4147-A177-3AD203B41FA5}">
                      <a16:colId xmlns:a16="http://schemas.microsoft.com/office/drawing/2014/main" val="20006"/>
                    </a:ext>
                  </a:extLst>
                </a:gridCol>
              </a:tblGrid>
              <a:tr h="497160">
                <a:tc gridSpan="2">
                  <a:txBody>
                    <a:bodyPr/>
                    <a:lstStyle/>
                    <a:p>
                      <a:pPr algn="ctr"/>
                      <a:r>
                        <a:rPr lang="es-CO" sz="1800" b="1" strike="noStrike" spc="-1">
                          <a:latin typeface="Arial"/>
                        </a:rPr>
                        <a:t>Modelos</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s-CO" sz="1800" b="1" strike="noStrike" spc="-1">
                          <a:latin typeface="Arial"/>
                        </a:rPr>
                        <a:t>Algoritmo</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s-CO" sz="1800" b="1" strike="noStrike" spc="-1">
                          <a:latin typeface="Arial"/>
                        </a:rPr>
                        <a:t>train</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s-CO" sz="1800" b="1" strike="noStrike" spc="-1">
                          <a:latin typeface="Arial"/>
                        </a:rPr>
                        <a:t>valid</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s-CO" sz="1800" b="1" strike="noStrike" spc="-1">
                          <a:latin typeface="Arial"/>
                        </a:rPr>
                        <a:t>test</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s-CO" sz="1800" b="1" strike="noStrike" spc="-1">
                          <a:latin typeface="Arial"/>
                        </a:rPr>
                        <a:t>tiempo all test (seg)</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410760">
                <a:tc rowSpan="8">
                  <a:txBody>
                    <a:bodyPr/>
                    <a:lstStyle/>
                    <a:p>
                      <a:pPr algn="ctr"/>
                      <a:r>
                        <a:rPr lang="es-CO" sz="1800" b="0" strike="noStrike" spc="-1">
                          <a:latin typeface="Arial"/>
                        </a:rPr>
                        <a:t>Machine learning</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rowSpan="6">
                  <a:txBody>
                    <a:bodyPr/>
                    <a:lstStyle/>
                    <a:p>
                      <a:pPr algn="ctr"/>
                      <a:r>
                        <a:rPr lang="es-CO" sz="1800" b="0" strike="noStrike" spc="-1">
                          <a:latin typeface="Arial"/>
                        </a:rPr>
                        <a:t>Clásicos</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solidFill>
                            <a:srgbClr val="000000"/>
                          </a:solidFill>
                          <a:highlight>
                            <a:srgbClr val="FFFF00"/>
                          </a:highlight>
                          <a:latin typeface="Arial"/>
                        </a:rPr>
                        <a:t>RandomForestClassifier</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solidFill>
                            <a:srgbClr val="000000"/>
                          </a:solidFill>
                          <a:highlight>
                            <a:srgbClr val="FFFF00"/>
                          </a:highlight>
                          <a:latin typeface="Arial"/>
                        </a:rPr>
                        <a:t>99,81%</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solidFill>
                            <a:srgbClr val="000000"/>
                          </a:solidFill>
                          <a:highlight>
                            <a:srgbClr val="FFFF00"/>
                          </a:highlight>
                          <a:latin typeface="Arial"/>
                        </a:rPr>
                        <a:t>95,72%</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solidFill>
                            <a:srgbClr val="000000"/>
                          </a:solidFill>
                          <a:highlight>
                            <a:srgbClr val="FFFF00"/>
                          </a:highlight>
                          <a:latin typeface="Arial"/>
                        </a:rPr>
                        <a:t>94,90%</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solidFill>
                            <a:srgbClr val="000000"/>
                          </a:solidFill>
                          <a:highlight>
                            <a:srgbClr val="FFFF00"/>
                          </a:highlight>
                          <a:latin typeface="Arial"/>
                        </a:rPr>
                        <a:t>0,79</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405720">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LogisticRegression</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92,18%</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92,36%</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90,72%</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1,86</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445320">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DecisionTreeClassifier</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100,00%</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92,54%</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91,45%</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1,15</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425520">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DummyClassifier</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85,54%</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85,63%</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81,54%</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3,1</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435600">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highlight>
                            <a:srgbClr val="FFFF00"/>
                          </a:highlight>
                          <a:latin typeface="Arial"/>
                        </a:rPr>
                        <a:t>KNeighborsClassifier</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highlight>
                            <a:srgbClr val="FFFF00"/>
                          </a:highlight>
                          <a:latin typeface="Arial"/>
                        </a:rPr>
                        <a:t>96,63%</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highlight>
                            <a:srgbClr val="FFFF00"/>
                          </a:highlight>
                          <a:latin typeface="Arial"/>
                        </a:rPr>
                        <a:t>96,72%</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highlight>
                            <a:srgbClr val="FFFF00"/>
                          </a:highlight>
                          <a:latin typeface="Arial"/>
                        </a:rPr>
                        <a:t>96,00%</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highlight>
                            <a:srgbClr val="FFFF00"/>
                          </a:highlight>
                          <a:latin typeface="Arial"/>
                        </a:rPr>
                        <a:t>2,3</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r h="395640">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GaussianNB</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90,63%</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90,81%</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89,00%</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1,82</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6"/>
                  </a:ext>
                </a:extLst>
              </a:tr>
              <a:tr h="613800">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rowSpan="2">
                  <a:txBody>
                    <a:bodyPr/>
                    <a:lstStyle/>
                    <a:p>
                      <a:pPr algn="ctr"/>
                      <a:r>
                        <a:rPr lang="es-CO" sz="1800" b="0" strike="noStrike" spc="-1">
                          <a:latin typeface="Arial"/>
                        </a:rPr>
                        <a:t>Deep Learning</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Basico 122.000 parametros</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90,36%</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90,27%</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90,09%</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0,06</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7"/>
                  </a:ext>
                </a:extLst>
              </a:tr>
              <a:tr h="504720">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Experimental</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78,63%</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78,72%</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80,09%</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0,32</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8"/>
                  </a:ext>
                </a:extLst>
              </a:tr>
            </a:tbl>
          </a:graphicData>
        </a:graphic>
      </p:graphicFrame>
      <p:sp>
        <p:nvSpPr>
          <p:cNvPr id="6" name="CuadroTexto 5"/>
          <p:cNvSpPr txBox="1"/>
          <p:nvPr/>
        </p:nvSpPr>
        <p:spPr>
          <a:xfrm>
            <a:off x="9000000" y="6393530"/>
            <a:ext cx="3547324" cy="368710"/>
          </a:xfrm>
          <a:prstGeom prst="rect">
            <a:avLst/>
          </a:prstGeom>
          <a:noFill/>
        </p:spPr>
        <p:txBody>
          <a:bodyPr wrap="square" rtlCol="0">
            <a:spAutoFit/>
          </a:bodyPr>
          <a:lstStyle/>
          <a:p>
            <a:r>
              <a:rPr lang="es-ES" i="1" dirty="0" smtClean="0"/>
              <a:t>Modelamiento</a:t>
            </a:r>
            <a:endParaRPr lang="es-CO"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PlaceHolder 1"/>
          <p:cNvSpPr>
            <a:spLocks noGrp="1"/>
          </p:cNvSpPr>
          <p:nvPr>
            <p:ph idx="4294967295"/>
          </p:nvPr>
        </p:nvSpPr>
        <p:spPr>
          <a:xfrm>
            <a:off x="0" y="306388"/>
            <a:ext cx="4159250" cy="280987"/>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398" name="CuadroTexto 397"/>
          <p:cNvSpPr txBox="1"/>
          <p:nvPr/>
        </p:nvSpPr>
        <p:spPr>
          <a:xfrm>
            <a:off x="540000" y="720000"/>
            <a:ext cx="2597095" cy="657360"/>
          </a:xfrm>
          <a:prstGeom prst="rect">
            <a:avLst/>
          </a:prstGeom>
          <a:noFill/>
          <a:ln w="0">
            <a:noFill/>
          </a:ln>
        </p:spPr>
        <p:txBody>
          <a:bodyPr lIns="90000" tIns="45000" rIns="90000" bIns="45000" anchor="t">
            <a:noAutofit/>
          </a:bodyPr>
          <a:lstStyle/>
          <a:p>
            <a:r>
              <a:rPr lang="es-CO" sz="4000" b="0" strike="noStrike" spc="-1">
                <a:latin typeface="Arial"/>
              </a:rPr>
              <a:t>Objetivos</a:t>
            </a:r>
          </a:p>
        </p:txBody>
      </p:sp>
      <p:sp>
        <p:nvSpPr>
          <p:cNvPr id="399" name="CuadroTexto 398"/>
          <p:cNvSpPr txBox="1"/>
          <p:nvPr/>
        </p:nvSpPr>
        <p:spPr>
          <a:xfrm>
            <a:off x="360000" y="1619999"/>
            <a:ext cx="10932840" cy="4506481"/>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dirty="0">
                <a:latin typeface="Arial"/>
              </a:rPr>
              <a:t>Seleccionar un dataset adecuado para el problema</a:t>
            </a:r>
            <a:r>
              <a:rPr lang="es-CO" sz="2500" b="0" strike="noStrike" spc="-1" dirty="0" smtClean="0">
                <a:latin typeface="Arial"/>
              </a:rPr>
              <a:t>.</a:t>
            </a:r>
          </a:p>
          <a:p>
            <a:pPr algn="just">
              <a:buClr>
                <a:srgbClr val="000000"/>
              </a:buClr>
              <a:buSzPct val="45000"/>
            </a:pPr>
            <a:endParaRPr lang="es-CO" sz="2500" b="0" strike="noStrike" spc="-1" dirty="0" smtClean="0">
              <a:latin typeface="Arial"/>
            </a:endParaRPr>
          </a:p>
          <a:p>
            <a:pPr marL="216000" indent="-216000" algn="just">
              <a:buClr>
                <a:srgbClr val="000000"/>
              </a:buClr>
              <a:buSzPct val="45000"/>
              <a:buFont typeface="Wingdings" charset="2"/>
              <a:buChar char=""/>
            </a:pPr>
            <a:r>
              <a:rPr lang="es-CO" sz="2500" b="0" strike="noStrike" spc="-1" dirty="0" smtClean="0">
                <a:latin typeface="Arial"/>
              </a:rPr>
              <a:t>Aplicar </a:t>
            </a:r>
            <a:r>
              <a:rPr lang="es-CO" sz="2500" b="0" strike="noStrike" spc="-1" dirty="0">
                <a:latin typeface="Arial"/>
              </a:rPr>
              <a:t>una serie de transformaciones sobre los audios para adecuarlos para el modelo de IA</a:t>
            </a:r>
            <a:r>
              <a:rPr lang="es-CO" sz="2500" b="0" strike="noStrike" spc="-1" dirty="0" smtClean="0">
                <a:latin typeface="Arial"/>
              </a:rPr>
              <a:t>.</a:t>
            </a:r>
            <a:endParaRPr lang="es-CO" sz="2500" spc="-1" dirty="0"/>
          </a:p>
          <a:p>
            <a:pPr marL="216000" indent="-216000" algn="just">
              <a:buClr>
                <a:srgbClr val="000000"/>
              </a:buClr>
              <a:buSzPct val="45000"/>
              <a:buFont typeface="Wingdings" charset="2"/>
              <a:buChar char=""/>
            </a:pPr>
            <a:endParaRPr lang="es-CO" sz="2500" spc="-1" dirty="0"/>
          </a:p>
          <a:p>
            <a:pPr marL="216000" indent="-216000" algn="just">
              <a:buClr>
                <a:srgbClr val="000000"/>
              </a:buClr>
              <a:buSzPct val="45000"/>
              <a:buFont typeface="Wingdings" charset="2"/>
              <a:buChar char=""/>
            </a:pPr>
            <a:r>
              <a:rPr lang="es-CO" sz="2500" spc="-1" dirty="0"/>
              <a:t>Entrenar un modelo de IA para clasificación de instrumentos musicales en un audio de 2 segundos.</a:t>
            </a:r>
          </a:p>
          <a:p>
            <a:pPr marL="216000" indent="-216000" algn="just">
              <a:buClr>
                <a:srgbClr val="000000"/>
              </a:buClr>
              <a:buSzPct val="45000"/>
              <a:buFont typeface="Wingdings" charset="2"/>
              <a:buChar char=""/>
            </a:pPr>
            <a:endParaRPr lang="es-ES" sz="2500" b="0" strike="noStrike" spc="-1" dirty="0" smtClean="0">
              <a:latin typeface="Arial"/>
            </a:endParaRPr>
          </a:p>
          <a:p>
            <a:pPr marL="216000" indent="-216000" algn="just">
              <a:buClr>
                <a:srgbClr val="000000"/>
              </a:buClr>
              <a:buSzPct val="45000"/>
              <a:buFont typeface="Wingdings" charset="2"/>
              <a:buChar char=""/>
            </a:pPr>
            <a:r>
              <a:rPr lang="es-ES" sz="2500" spc="-1" dirty="0" smtClean="0">
                <a:latin typeface="Arial"/>
              </a:rPr>
              <a:t>Implantar el modelo en producción casi en RT</a:t>
            </a:r>
            <a:endParaRPr lang="es-CO" sz="25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CuadroTexto 544"/>
          <p:cNvSpPr txBox="1"/>
          <p:nvPr/>
        </p:nvSpPr>
        <p:spPr>
          <a:xfrm>
            <a:off x="540000" y="720720"/>
            <a:ext cx="9360000" cy="657360"/>
          </a:xfrm>
          <a:prstGeom prst="rect">
            <a:avLst/>
          </a:prstGeom>
          <a:noFill/>
          <a:ln w="0">
            <a:noFill/>
          </a:ln>
        </p:spPr>
        <p:txBody>
          <a:bodyPr lIns="90000" tIns="45000" rIns="90000" bIns="45000" anchor="t">
            <a:noAutofit/>
          </a:bodyPr>
          <a:lstStyle/>
          <a:p>
            <a:r>
              <a:rPr lang="es-ES" sz="4000" spc="-1" dirty="0" smtClean="0">
                <a:latin typeface="Arial"/>
              </a:rPr>
              <a:t>Mejor modelo</a:t>
            </a:r>
            <a:endParaRPr lang="es-CO" sz="4000" b="0" strike="noStrike" spc="-1" dirty="0">
              <a:latin typeface="Arial"/>
            </a:endParaRPr>
          </a:p>
        </p:txBody>
      </p:sp>
      <p:sp>
        <p:nvSpPr>
          <p:cNvPr id="546" name="Marcador de texto 6"/>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47" name="CuadroTexto 546"/>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Elección modelo usar</a:t>
            </a:r>
          </a:p>
        </p:txBody>
      </p:sp>
      <p:sp>
        <p:nvSpPr>
          <p:cNvPr id="548" name="CuadroTexto 547"/>
          <p:cNvSpPr txBox="1"/>
          <p:nvPr/>
        </p:nvSpPr>
        <p:spPr>
          <a:xfrm>
            <a:off x="720000" y="2340000"/>
            <a:ext cx="10260000" cy="2932920"/>
          </a:xfrm>
          <a:prstGeom prst="rect">
            <a:avLst/>
          </a:prstGeom>
          <a:noFill/>
          <a:ln w="0">
            <a:noFill/>
          </a:ln>
        </p:spPr>
        <p:txBody>
          <a:bodyPr lIns="90000" tIns="45000" rIns="90000" bIns="45000" anchor="t">
            <a:noAutofit/>
          </a:bodyPr>
          <a:lstStyle/>
          <a:p>
            <a:pPr algn="just"/>
            <a:r>
              <a:rPr lang="es-CO" sz="2800" b="1" strike="noStrike" spc="-1">
                <a:latin typeface="Calibri"/>
                <a:ea typeface="Calibri"/>
              </a:rPr>
              <a:t>se elije el randomForest</a:t>
            </a:r>
            <a:r>
              <a:rPr lang="es-CO" sz="2800" b="0" strike="noStrike" spc="-1">
                <a:latin typeface="Calibri"/>
                <a:ea typeface="Calibri"/>
              </a:rPr>
              <a:t>, </a:t>
            </a:r>
            <a:r>
              <a:rPr lang="es-CO" sz="2800" b="1" strike="noStrike" spc="-1">
                <a:latin typeface="Calibri"/>
                <a:ea typeface="Calibri"/>
              </a:rPr>
              <a:t>principalmente por sus porcentajes superiores al 95%</a:t>
            </a:r>
            <a:r>
              <a:rPr lang="es-CO" sz="2800" b="0" strike="noStrike" spc="-1">
                <a:latin typeface="Calibri"/>
                <a:ea typeface="Calibri"/>
              </a:rPr>
              <a:t> en validación y casi el 95% en el testeo, si bien el KNeighborsClassifier tiene mejores métricas, su tiempo de predicción es muy alto lo que lo hace ineficiente para un entorno de producción. No se elije la red neuronal básica, pues si bien otorga buenas métricas y gran velocidad de respuesta, no son tan altas las métricas como lo es con RandomForest, pero si el tema tiempo de respuesta es un factor clave se podría optar por usar la red neuronal básica).</a:t>
            </a:r>
            <a:endParaRPr lang="es-CO" sz="2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CuadroTexto 544"/>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dirty="0" smtClean="0">
                <a:latin typeface="Arial"/>
              </a:rPr>
              <a:t>Búsqueda hiperparametros</a:t>
            </a:r>
            <a:endParaRPr lang="es-CO" sz="4000" b="0" strike="noStrike" spc="-1" dirty="0">
              <a:latin typeface="Arial"/>
            </a:endParaRPr>
          </a:p>
        </p:txBody>
      </p:sp>
      <p:sp>
        <p:nvSpPr>
          <p:cNvPr id="546" name="Marcador de texto 6"/>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pic>
        <p:nvPicPr>
          <p:cNvPr id="2" name="Imagen 1"/>
          <p:cNvPicPr>
            <a:picLocks noChangeAspect="1"/>
          </p:cNvPicPr>
          <p:nvPr/>
        </p:nvPicPr>
        <p:blipFill>
          <a:blip r:embed="rId2"/>
          <a:stretch>
            <a:fillRect/>
          </a:stretch>
        </p:blipFill>
        <p:spPr>
          <a:xfrm>
            <a:off x="861622" y="2065320"/>
            <a:ext cx="3920417" cy="2288625"/>
          </a:xfrm>
          <a:prstGeom prst="rect">
            <a:avLst/>
          </a:prstGeom>
        </p:spPr>
      </p:pic>
      <p:pic>
        <p:nvPicPr>
          <p:cNvPr id="3" name="Imagen 2"/>
          <p:cNvPicPr>
            <a:picLocks noChangeAspect="1"/>
          </p:cNvPicPr>
          <p:nvPr/>
        </p:nvPicPr>
        <p:blipFill>
          <a:blip r:embed="rId3"/>
          <a:stretch>
            <a:fillRect/>
          </a:stretch>
        </p:blipFill>
        <p:spPr>
          <a:xfrm>
            <a:off x="861622" y="4620025"/>
            <a:ext cx="4665437" cy="1930365"/>
          </a:xfrm>
          <a:prstGeom prst="rect">
            <a:avLst/>
          </a:prstGeom>
        </p:spPr>
      </p:pic>
      <p:pic>
        <p:nvPicPr>
          <p:cNvPr id="4" name="Imagen 3"/>
          <p:cNvPicPr>
            <a:picLocks noChangeAspect="1"/>
          </p:cNvPicPr>
          <p:nvPr/>
        </p:nvPicPr>
        <p:blipFill>
          <a:blip r:embed="rId4"/>
          <a:stretch>
            <a:fillRect/>
          </a:stretch>
        </p:blipFill>
        <p:spPr>
          <a:xfrm>
            <a:off x="6758355" y="1510560"/>
            <a:ext cx="3729091" cy="2265082"/>
          </a:xfrm>
          <a:prstGeom prst="rect">
            <a:avLst/>
          </a:prstGeom>
        </p:spPr>
      </p:pic>
      <p:pic>
        <p:nvPicPr>
          <p:cNvPr id="5" name="Imagen 4"/>
          <p:cNvPicPr>
            <a:picLocks noChangeAspect="1"/>
          </p:cNvPicPr>
          <p:nvPr/>
        </p:nvPicPr>
        <p:blipFill>
          <a:blip r:embed="rId5"/>
          <a:stretch>
            <a:fillRect/>
          </a:stretch>
        </p:blipFill>
        <p:spPr>
          <a:xfrm>
            <a:off x="6628608" y="4575600"/>
            <a:ext cx="3988591" cy="2050771"/>
          </a:xfrm>
          <a:prstGeom prst="rect">
            <a:avLst/>
          </a:prstGeom>
        </p:spPr>
      </p:pic>
      <p:sp>
        <p:nvSpPr>
          <p:cNvPr id="10" name="Flecha derecha 9"/>
          <p:cNvSpPr/>
          <p:nvPr/>
        </p:nvSpPr>
        <p:spPr>
          <a:xfrm>
            <a:off x="5005967" y="2910942"/>
            <a:ext cx="1488405" cy="5973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a:solidFill>
                  <a:schemeClr val="tx1"/>
                </a:solidFill>
              </a:ln>
              <a:noFill/>
            </a:endParaRPr>
          </a:p>
        </p:txBody>
      </p:sp>
      <p:sp>
        <p:nvSpPr>
          <p:cNvPr id="11" name="Flecha derecha 10"/>
          <p:cNvSpPr/>
          <p:nvPr/>
        </p:nvSpPr>
        <p:spPr>
          <a:xfrm rot="19781710">
            <a:off x="5611762" y="3910365"/>
            <a:ext cx="966235" cy="5973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a:solidFill>
                  <a:schemeClr val="tx1"/>
                </a:solidFill>
              </a:ln>
              <a:noFill/>
            </a:endParaRPr>
          </a:p>
        </p:txBody>
      </p:sp>
      <p:sp>
        <p:nvSpPr>
          <p:cNvPr id="12" name="Flecha derecha 11"/>
          <p:cNvSpPr/>
          <p:nvPr/>
        </p:nvSpPr>
        <p:spPr>
          <a:xfrm rot="5400000">
            <a:off x="8356747" y="3906601"/>
            <a:ext cx="532309" cy="6049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a:solidFill>
                  <a:schemeClr val="tx1"/>
                </a:solidFill>
              </a:ln>
              <a:noFill/>
            </a:endParaRPr>
          </a:p>
        </p:txBody>
      </p:sp>
      <p:sp>
        <p:nvSpPr>
          <p:cNvPr id="6" name="CuadroTexto 5"/>
          <p:cNvSpPr txBox="1"/>
          <p:nvPr/>
        </p:nvSpPr>
        <p:spPr>
          <a:xfrm>
            <a:off x="8925355" y="3986102"/>
            <a:ext cx="2235200" cy="369332"/>
          </a:xfrm>
          <a:prstGeom prst="rect">
            <a:avLst/>
          </a:prstGeom>
          <a:noFill/>
        </p:spPr>
        <p:txBody>
          <a:bodyPr wrap="square" rtlCol="0">
            <a:spAutoFit/>
          </a:bodyPr>
          <a:lstStyle/>
          <a:p>
            <a:r>
              <a:rPr lang="es-ES" dirty="0" smtClean="0"/>
              <a:t>19 días</a:t>
            </a:r>
            <a:endParaRPr lang="es-CO" dirty="0"/>
          </a:p>
        </p:txBody>
      </p:sp>
      <p:sp>
        <p:nvSpPr>
          <p:cNvPr id="7" name="CuadroTexto 6"/>
          <p:cNvSpPr txBox="1"/>
          <p:nvPr/>
        </p:nvSpPr>
        <p:spPr>
          <a:xfrm>
            <a:off x="1524000" y="1699943"/>
            <a:ext cx="3096040" cy="369332"/>
          </a:xfrm>
          <a:prstGeom prst="rect">
            <a:avLst/>
          </a:prstGeom>
          <a:noFill/>
        </p:spPr>
        <p:txBody>
          <a:bodyPr wrap="square" rtlCol="0">
            <a:spAutoFit/>
          </a:bodyPr>
          <a:lstStyle/>
          <a:p>
            <a:r>
              <a:rPr lang="es-CO" dirty="0"/>
              <a:t>2952 </a:t>
            </a:r>
            <a:r>
              <a:rPr lang="es-CO" dirty="0" smtClean="0"/>
              <a:t>combinaciones</a:t>
            </a:r>
            <a:endParaRPr lang="es-CO" dirty="0"/>
          </a:p>
        </p:txBody>
      </p:sp>
      <p:pic>
        <p:nvPicPr>
          <p:cNvPr id="5122" name="Picture 2" descr="Os principais serviços da arquitetura AWS! - dicas e utilidade e c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12418" y="704664"/>
            <a:ext cx="1175164" cy="880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40029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87240" y="3062520"/>
            <a:ext cx="9128280" cy="1144800"/>
          </a:xfrm>
        </p:spPr>
        <p:txBody>
          <a:bodyPr/>
          <a:lstStyle/>
          <a:p>
            <a:r>
              <a:rPr lang="es-ES" i="1" dirty="0" smtClean="0"/>
              <a:t>Implementación</a:t>
            </a:r>
            <a:endParaRPr lang="es-CO" dirty="0"/>
          </a:p>
        </p:txBody>
      </p:sp>
    </p:spTree>
    <p:extLst>
      <p:ext uri="{BB962C8B-B14F-4D97-AF65-F5344CB8AC3E}">
        <p14:creationId xmlns:p14="http://schemas.microsoft.com/office/powerpoint/2010/main" val="41385347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Resultados finales</a:t>
            </a:r>
            <a:endParaRPr lang="es-CO" dirty="0"/>
          </a:p>
        </p:txBody>
      </p:sp>
      <p:pic>
        <p:nvPicPr>
          <p:cNvPr id="4" name="Imagen 3"/>
          <p:cNvPicPr>
            <a:picLocks noChangeAspect="1"/>
          </p:cNvPicPr>
          <p:nvPr/>
        </p:nvPicPr>
        <p:blipFill>
          <a:blip r:embed="rId2"/>
          <a:stretch>
            <a:fillRect/>
          </a:stretch>
        </p:blipFill>
        <p:spPr>
          <a:xfrm>
            <a:off x="807464" y="1814285"/>
            <a:ext cx="3496020" cy="1976672"/>
          </a:xfrm>
          <a:prstGeom prst="rect">
            <a:avLst/>
          </a:prstGeom>
        </p:spPr>
      </p:pic>
      <p:pic>
        <p:nvPicPr>
          <p:cNvPr id="10242" name="Picture 2" descr="Flask Libraries for Building Awesome Real World RESTful APIs — Nick  Janetaki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9656" y="2193903"/>
            <a:ext cx="2163689" cy="121743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8148920" y="1986209"/>
            <a:ext cx="3143194" cy="1858382"/>
          </a:xfrm>
          <a:prstGeom prst="rect">
            <a:avLst/>
          </a:prstGeom>
        </p:spPr>
      </p:pic>
      <p:pic>
        <p:nvPicPr>
          <p:cNvPr id="6" name="Imagen 5"/>
          <p:cNvPicPr>
            <a:picLocks noChangeAspect="1"/>
          </p:cNvPicPr>
          <p:nvPr/>
        </p:nvPicPr>
        <p:blipFill rotWithShape="1">
          <a:blip r:embed="rId5"/>
          <a:srcRect l="1701" t="2715" r="64286" b="48001"/>
          <a:stretch/>
        </p:blipFill>
        <p:spPr>
          <a:xfrm>
            <a:off x="4800173" y="4186842"/>
            <a:ext cx="3295273" cy="2149691"/>
          </a:xfrm>
          <a:prstGeom prst="rect">
            <a:avLst/>
          </a:prstGeom>
        </p:spPr>
      </p:pic>
      <p:sp>
        <p:nvSpPr>
          <p:cNvPr id="8" name="Flecha izquierda 7"/>
          <p:cNvSpPr/>
          <p:nvPr/>
        </p:nvSpPr>
        <p:spPr>
          <a:xfrm rot="10800000">
            <a:off x="4494081" y="2629007"/>
            <a:ext cx="554978" cy="5727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Flecha izquierda 9"/>
          <p:cNvSpPr/>
          <p:nvPr/>
        </p:nvSpPr>
        <p:spPr>
          <a:xfrm rot="10800000">
            <a:off x="7540468" y="2629007"/>
            <a:ext cx="554978" cy="5727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Flecha izquierda 10"/>
          <p:cNvSpPr/>
          <p:nvPr/>
        </p:nvSpPr>
        <p:spPr>
          <a:xfrm rot="19482572">
            <a:off x="8237081" y="4053953"/>
            <a:ext cx="841221" cy="5727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5745056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Resultados finales</a:t>
            </a:r>
            <a:endParaRPr lang="es-CO" dirty="0"/>
          </a:p>
        </p:txBody>
      </p:sp>
      <p:pic>
        <p:nvPicPr>
          <p:cNvPr id="7" name="Imagen 6"/>
          <p:cNvPicPr>
            <a:picLocks noChangeAspect="1"/>
          </p:cNvPicPr>
          <p:nvPr/>
        </p:nvPicPr>
        <p:blipFill>
          <a:blip r:embed="rId2"/>
          <a:stretch>
            <a:fillRect/>
          </a:stretch>
        </p:blipFill>
        <p:spPr>
          <a:xfrm>
            <a:off x="2813070" y="3134840"/>
            <a:ext cx="3197326" cy="1169297"/>
          </a:xfrm>
          <a:prstGeom prst="rect">
            <a:avLst/>
          </a:prstGeom>
        </p:spPr>
      </p:pic>
      <p:sp>
        <p:nvSpPr>
          <p:cNvPr id="12" name="Flecha izquierda 11"/>
          <p:cNvSpPr/>
          <p:nvPr/>
        </p:nvSpPr>
        <p:spPr>
          <a:xfrm rot="10800000">
            <a:off x="2081387" y="3433095"/>
            <a:ext cx="554978" cy="5727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Imagen 2"/>
          <p:cNvPicPr>
            <a:picLocks noChangeAspect="1"/>
          </p:cNvPicPr>
          <p:nvPr/>
        </p:nvPicPr>
        <p:blipFill>
          <a:blip r:embed="rId3"/>
          <a:stretch>
            <a:fillRect/>
          </a:stretch>
        </p:blipFill>
        <p:spPr>
          <a:xfrm>
            <a:off x="899318" y="3166961"/>
            <a:ext cx="905001" cy="1105054"/>
          </a:xfrm>
          <a:prstGeom prst="rect">
            <a:avLst/>
          </a:prstGeom>
        </p:spPr>
      </p:pic>
      <p:pic>
        <p:nvPicPr>
          <p:cNvPr id="9" name="Imagen 8"/>
          <p:cNvPicPr>
            <a:picLocks noChangeAspect="1"/>
          </p:cNvPicPr>
          <p:nvPr/>
        </p:nvPicPr>
        <p:blipFill>
          <a:blip r:embed="rId4"/>
          <a:stretch>
            <a:fillRect/>
          </a:stretch>
        </p:blipFill>
        <p:spPr>
          <a:xfrm>
            <a:off x="7004087" y="1418400"/>
            <a:ext cx="4311943" cy="5132631"/>
          </a:xfrm>
          <a:prstGeom prst="rect">
            <a:avLst/>
          </a:prstGeom>
        </p:spPr>
      </p:pic>
      <p:sp>
        <p:nvSpPr>
          <p:cNvPr id="14" name="Flecha izquierda 13"/>
          <p:cNvSpPr/>
          <p:nvPr/>
        </p:nvSpPr>
        <p:spPr>
          <a:xfrm rot="10800000">
            <a:off x="6272404" y="3433097"/>
            <a:ext cx="554978" cy="5727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12"/>
          <p:cNvPicPr>
            <a:picLocks noChangeAspect="1"/>
          </p:cNvPicPr>
          <p:nvPr/>
        </p:nvPicPr>
        <p:blipFill>
          <a:blip r:embed="rId5"/>
          <a:stretch>
            <a:fillRect/>
          </a:stretch>
        </p:blipFill>
        <p:spPr>
          <a:xfrm>
            <a:off x="2636365" y="5102496"/>
            <a:ext cx="1330480" cy="1315083"/>
          </a:xfrm>
          <a:prstGeom prst="rect">
            <a:avLst/>
          </a:prstGeom>
        </p:spPr>
      </p:pic>
      <p:cxnSp>
        <p:nvCxnSpPr>
          <p:cNvPr id="16" name="Conector curvado 15"/>
          <p:cNvCxnSpPr/>
          <p:nvPr/>
        </p:nvCxnSpPr>
        <p:spPr>
          <a:xfrm flipV="1">
            <a:off x="4232735" y="4963886"/>
            <a:ext cx="2594647" cy="840538"/>
          </a:xfrm>
          <a:prstGeom prst="curvedConnector3">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6621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API versión 1.0</a:t>
            </a:r>
            <a:endParaRPr lang="es-CO" dirty="0"/>
          </a:p>
        </p:txBody>
      </p:sp>
      <p:pic>
        <p:nvPicPr>
          <p:cNvPr id="4" name="Picture 2" descr="Flask Libraries for Building Awesome Real World RESTful APIs — Nick  Janetaki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07259" y="2547867"/>
            <a:ext cx="2163689" cy="121743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4997218" y="1794508"/>
            <a:ext cx="905001" cy="1105054"/>
          </a:xfrm>
          <a:prstGeom prst="rect">
            <a:avLst/>
          </a:prstGeom>
        </p:spPr>
      </p:pic>
      <p:pic>
        <p:nvPicPr>
          <p:cNvPr id="6" name="Imagen 5"/>
          <p:cNvPicPr>
            <a:picLocks noChangeAspect="1"/>
          </p:cNvPicPr>
          <p:nvPr/>
        </p:nvPicPr>
        <p:blipFill>
          <a:blip r:embed="rId4"/>
          <a:stretch>
            <a:fillRect/>
          </a:stretch>
        </p:blipFill>
        <p:spPr>
          <a:xfrm>
            <a:off x="10489432" y="3387074"/>
            <a:ext cx="898172" cy="1010443"/>
          </a:xfrm>
          <a:prstGeom prst="rect">
            <a:avLst/>
          </a:prstGeom>
        </p:spPr>
      </p:pic>
      <p:pic>
        <p:nvPicPr>
          <p:cNvPr id="7" name="Imagen 6"/>
          <p:cNvPicPr>
            <a:picLocks noChangeAspect="1"/>
          </p:cNvPicPr>
          <p:nvPr/>
        </p:nvPicPr>
        <p:blipFill>
          <a:blip r:embed="rId5"/>
          <a:stretch>
            <a:fillRect/>
          </a:stretch>
        </p:blipFill>
        <p:spPr>
          <a:xfrm>
            <a:off x="1419565" y="1794508"/>
            <a:ext cx="3473913" cy="4135099"/>
          </a:xfrm>
          <a:prstGeom prst="rect">
            <a:avLst/>
          </a:prstGeom>
        </p:spPr>
      </p:pic>
      <p:sp>
        <p:nvSpPr>
          <p:cNvPr id="8" name="Flecha izquierda 7"/>
          <p:cNvSpPr/>
          <p:nvPr/>
        </p:nvSpPr>
        <p:spPr>
          <a:xfrm rot="10800000">
            <a:off x="6005959" y="2516894"/>
            <a:ext cx="2176403" cy="3693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Flecha izquierda 8"/>
          <p:cNvSpPr/>
          <p:nvPr/>
        </p:nvSpPr>
        <p:spPr>
          <a:xfrm rot="20123776">
            <a:off x="5364952" y="3889254"/>
            <a:ext cx="3226225" cy="37288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CuadroTexto 10"/>
          <p:cNvSpPr txBox="1"/>
          <p:nvPr/>
        </p:nvSpPr>
        <p:spPr>
          <a:xfrm>
            <a:off x="5449718" y="6086659"/>
            <a:ext cx="4499428" cy="646331"/>
          </a:xfrm>
          <a:prstGeom prst="rect">
            <a:avLst/>
          </a:prstGeom>
          <a:noFill/>
        </p:spPr>
        <p:txBody>
          <a:bodyPr wrap="square" rtlCol="0">
            <a:spAutoFit/>
          </a:bodyPr>
          <a:lstStyle/>
          <a:p>
            <a:r>
              <a:rPr lang="es-ES" dirty="0" smtClean="0"/>
              <a:t>Clientes concurrentes </a:t>
            </a:r>
            <a:r>
              <a:rPr lang="es-ES" dirty="0" err="1" smtClean="0"/>
              <a:t>max</a:t>
            </a:r>
            <a:r>
              <a:rPr lang="es-ES" dirty="0" smtClean="0"/>
              <a:t> = 3</a:t>
            </a:r>
          </a:p>
          <a:p>
            <a:r>
              <a:rPr lang="es-ES" dirty="0" smtClean="0"/>
              <a:t>Tiempo de respuesta por cliente = 130ms </a:t>
            </a:r>
            <a:endParaRPr lang="es-CO" dirty="0"/>
          </a:p>
        </p:txBody>
      </p:sp>
      <p:sp>
        <p:nvSpPr>
          <p:cNvPr id="12" name="CuadroTexto 11"/>
          <p:cNvSpPr txBox="1"/>
          <p:nvPr/>
        </p:nvSpPr>
        <p:spPr>
          <a:xfrm>
            <a:off x="7042883" y="3100394"/>
            <a:ext cx="1147946" cy="369332"/>
          </a:xfrm>
          <a:prstGeom prst="rect">
            <a:avLst/>
          </a:prstGeom>
          <a:noFill/>
        </p:spPr>
        <p:txBody>
          <a:bodyPr wrap="square" rtlCol="0">
            <a:spAutoFit/>
          </a:bodyPr>
          <a:lstStyle/>
          <a:p>
            <a:r>
              <a:rPr lang="es-ES" dirty="0" smtClean="0"/>
              <a:t>http</a:t>
            </a:r>
            <a:endParaRPr lang="es-CO" dirty="0"/>
          </a:p>
        </p:txBody>
      </p:sp>
      <p:sp>
        <p:nvSpPr>
          <p:cNvPr id="13" name="CuadroTexto 12"/>
          <p:cNvSpPr txBox="1"/>
          <p:nvPr/>
        </p:nvSpPr>
        <p:spPr>
          <a:xfrm>
            <a:off x="9254004" y="4371983"/>
            <a:ext cx="2987040" cy="369332"/>
          </a:xfrm>
          <a:prstGeom prst="rect">
            <a:avLst/>
          </a:prstGeom>
          <a:noFill/>
        </p:spPr>
        <p:txBody>
          <a:bodyPr wrap="square" rtlCol="0">
            <a:spAutoFit/>
          </a:bodyPr>
          <a:lstStyle/>
          <a:p>
            <a:r>
              <a:rPr lang="es-ES" dirty="0" smtClean="0"/>
              <a:t>1 proceso síncrono</a:t>
            </a:r>
            <a:endParaRPr lang="es-CO" dirty="0"/>
          </a:p>
        </p:txBody>
      </p:sp>
    </p:spTree>
    <p:extLst>
      <p:ext uri="{BB962C8B-B14F-4D97-AF65-F5344CB8AC3E}">
        <p14:creationId xmlns:p14="http://schemas.microsoft.com/office/powerpoint/2010/main" val="31759045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API versión </a:t>
            </a:r>
            <a:r>
              <a:rPr lang="es-ES" u="sng" dirty="0" smtClean="0"/>
              <a:t>2.0</a:t>
            </a:r>
            <a:endParaRPr lang="es-CO" u="sng" dirty="0"/>
          </a:p>
        </p:txBody>
      </p:sp>
      <p:pic>
        <p:nvPicPr>
          <p:cNvPr id="5" name="Imagen 4"/>
          <p:cNvPicPr>
            <a:picLocks noChangeAspect="1"/>
          </p:cNvPicPr>
          <p:nvPr/>
        </p:nvPicPr>
        <p:blipFill>
          <a:blip r:embed="rId3"/>
          <a:stretch>
            <a:fillRect/>
          </a:stretch>
        </p:blipFill>
        <p:spPr>
          <a:xfrm>
            <a:off x="3003754" y="4576076"/>
            <a:ext cx="905001" cy="1105054"/>
          </a:xfrm>
          <a:prstGeom prst="rect">
            <a:avLst/>
          </a:prstGeom>
        </p:spPr>
      </p:pic>
      <p:pic>
        <p:nvPicPr>
          <p:cNvPr id="6" name="Imagen 5"/>
          <p:cNvPicPr>
            <a:picLocks noChangeAspect="1"/>
          </p:cNvPicPr>
          <p:nvPr/>
        </p:nvPicPr>
        <p:blipFill>
          <a:blip r:embed="rId4"/>
          <a:stretch>
            <a:fillRect/>
          </a:stretch>
        </p:blipFill>
        <p:spPr>
          <a:xfrm>
            <a:off x="9067839" y="4860593"/>
            <a:ext cx="1103932" cy="1241923"/>
          </a:xfrm>
          <a:prstGeom prst="rect">
            <a:avLst/>
          </a:prstGeom>
        </p:spPr>
      </p:pic>
      <p:pic>
        <p:nvPicPr>
          <p:cNvPr id="11266" name="Picture 2" descr="1/2] Seguridad en Redis - Fortificación ~ Security By Defaul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50978" y="3466824"/>
            <a:ext cx="838269" cy="707630"/>
          </a:xfrm>
          <a:prstGeom prst="rect">
            <a:avLst/>
          </a:prstGeom>
          <a:noFill/>
          <a:extLst>
            <a:ext uri="{909E8E84-426E-40DD-AFC4-6F175D3DCCD1}">
              <a14:hiddenFill xmlns:a14="http://schemas.microsoft.com/office/drawing/2010/main">
                <a:solidFill>
                  <a:srgbClr val="FFFFFF"/>
                </a:solidFill>
              </a14:hiddenFill>
            </a:ext>
          </a:extLst>
        </p:spPr>
      </p:pic>
      <p:sp>
        <p:nvSpPr>
          <p:cNvPr id="12" name="Flecha curvada hacia la izquierda 11"/>
          <p:cNvSpPr/>
          <p:nvPr/>
        </p:nvSpPr>
        <p:spPr>
          <a:xfrm>
            <a:off x="10290347" y="2711701"/>
            <a:ext cx="711200" cy="118143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4" name="Flecha curvada hacia la izquierda 13"/>
          <p:cNvSpPr/>
          <p:nvPr/>
        </p:nvSpPr>
        <p:spPr>
          <a:xfrm>
            <a:off x="10304561" y="4249834"/>
            <a:ext cx="711200" cy="118143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5" name="Flecha curvada hacia la izquierda 14"/>
          <p:cNvSpPr/>
          <p:nvPr/>
        </p:nvSpPr>
        <p:spPr>
          <a:xfrm rot="11159337">
            <a:off x="8178369" y="4249833"/>
            <a:ext cx="711200" cy="118143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6" name="Flecha curvada hacia la izquierda 15"/>
          <p:cNvSpPr/>
          <p:nvPr/>
        </p:nvSpPr>
        <p:spPr>
          <a:xfrm rot="11159337">
            <a:off x="8140923" y="2724285"/>
            <a:ext cx="711200" cy="118143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8" name="CuadroTexto 17"/>
          <p:cNvSpPr txBox="1"/>
          <p:nvPr/>
        </p:nvSpPr>
        <p:spPr>
          <a:xfrm>
            <a:off x="10854039" y="2452890"/>
            <a:ext cx="478972" cy="369332"/>
          </a:xfrm>
          <a:prstGeom prst="rect">
            <a:avLst/>
          </a:prstGeom>
          <a:noFill/>
          <a:ln>
            <a:noFill/>
          </a:ln>
        </p:spPr>
        <p:txBody>
          <a:bodyPr wrap="square" rtlCol="0">
            <a:spAutoFit/>
          </a:bodyPr>
          <a:lstStyle/>
          <a:p>
            <a:r>
              <a:rPr lang="es-ES" dirty="0">
                <a:ln>
                  <a:solidFill>
                    <a:srgbClr val="FF0000"/>
                  </a:solidFill>
                </a:ln>
              </a:rPr>
              <a:t>2</a:t>
            </a:r>
            <a:endParaRPr lang="es-CO" dirty="0">
              <a:ln>
                <a:solidFill>
                  <a:srgbClr val="FF0000"/>
                </a:solidFill>
              </a:ln>
            </a:endParaRPr>
          </a:p>
        </p:txBody>
      </p:sp>
      <p:sp>
        <p:nvSpPr>
          <p:cNvPr id="19" name="Elipse 18"/>
          <p:cNvSpPr/>
          <p:nvPr/>
        </p:nvSpPr>
        <p:spPr>
          <a:xfrm>
            <a:off x="10785646" y="2429062"/>
            <a:ext cx="478972"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CuadroTexto 20"/>
          <p:cNvSpPr txBox="1"/>
          <p:nvPr/>
        </p:nvSpPr>
        <p:spPr>
          <a:xfrm>
            <a:off x="6949636" y="1893866"/>
            <a:ext cx="478972" cy="369332"/>
          </a:xfrm>
          <a:prstGeom prst="rect">
            <a:avLst/>
          </a:prstGeom>
          <a:noFill/>
          <a:ln>
            <a:noFill/>
          </a:ln>
        </p:spPr>
        <p:txBody>
          <a:bodyPr wrap="square" rtlCol="0">
            <a:spAutoFit/>
          </a:bodyPr>
          <a:lstStyle/>
          <a:p>
            <a:r>
              <a:rPr lang="es-ES" dirty="0" smtClean="0">
                <a:ln>
                  <a:solidFill>
                    <a:srgbClr val="FF0000"/>
                  </a:solidFill>
                </a:ln>
              </a:rPr>
              <a:t>1</a:t>
            </a:r>
            <a:endParaRPr lang="es-CO" dirty="0">
              <a:ln>
                <a:solidFill>
                  <a:srgbClr val="FF0000"/>
                </a:solidFill>
              </a:ln>
            </a:endParaRPr>
          </a:p>
        </p:txBody>
      </p:sp>
      <p:sp>
        <p:nvSpPr>
          <p:cNvPr id="22" name="Elipse 21"/>
          <p:cNvSpPr/>
          <p:nvPr/>
        </p:nvSpPr>
        <p:spPr>
          <a:xfrm>
            <a:off x="6881243" y="1870038"/>
            <a:ext cx="478972"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CuadroTexto 22"/>
          <p:cNvSpPr txBox="1"/>
          <p:nvPr/>
        </p:nvSpPr>
        <p:spPr>
          <a:xfrm>
            <a:off x="11148551" y="4675927"/>
            <a:ext cx="478972" cy="369332"/>
          </a:xfrm>
          <a:prstGeom prst="rect">
            <a:avLst/>
          </a:prstGeom>
          <a:noFill/>
          <a:ln>
            <a:noFill/>
          </a:ln>
        </p:spPr>
        <p:txBody>
          <a:bodyPr wrap="square" rtlCol="0">
            <a:spAutoFit/>
          </a:bodyPr>
          <a:lstStyle/>
          <a:p>
            <a:r>
              <a:rPr lang="es-ES" dirty="0" smtClean="0">
                <a:ln>
                  <a:solidFill>
                    <a:srgbClr val="FF0000"/>
                  </a:solidFill>
                </a:ln>
              </a:rPr>
              <a:t>3</a:t>
            </a:r>
            <a:endParaRPr lang="es-CO" dirty="0">
              <a:ln>
                <a:solidFill>
                  <a:srgbClr val="FF0000"/>
                </a:solidFill>
              </a:ln>
            </a:endParaRPr>
          </a:p>
        </p:txBody>
      </p:sp>
      <p:sp>
        <p:nvSpPr>
          <p:cNvPr id="24" name="Elipse 23"/>
          <p:cNvSpPr/>
          <p:nvPr/>
        </p:nvSpPr>
        <p:spPr>
          <a:xfrm>
            <a:off x="11080158" y="4652099"/>
            <a:ext cx="478972"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CuadroTexto 24"/>
          <p:cNvSpPr txBox="1"/>
          <p:nvPr/>
        </p:nvSpPr>
        <p:spPr>
          <a:xfrm>
            <a:off x="7645937" y="4710462"/>
            <a:ext cx="478972" cy="369332"/>
          </a:xfrm>
          <a:prstGeom prst="rect">
            <a:avLst/>
          </a:prstGeom>
          <a:noFill/>
          <a:ln>
            <a:noFill/>
          </a:ln>
        </p:spPr>
        <p:txBody>
          <a:bodyPr wrap="square" rtlCol="0">
            <a:spAutoFit/>
          </a:bodyPr>
          <a:lstStyle/>
          <a:p>
            <a:r>
              <a:rPr lang="es-ES" dirty="0" smtClean="0">
                <a:ln>
                  <a:solidFill>
                    <a:srgbClr val="FF0000"/>
                  </a:solidFill>
                </a:ln>
              </a:rPr>
              <a:t>4</a:t>
            </a:r>
            <a:endParaRPr lang="es-CO" dirty="0">
              <a:ln>
                <a:solidFill>
                  <a:srgbClr val="FF0000"/>
                </a:solidFill>
              </a:ln>
            </a:endParaRPr>
          </a:p>
        </p:txBody>
      </p:sp>
      <p:sp>
        <p:nvSpPr>
          <p:cNvPr id="26" name="Elipse 25"/>
          <p:cNvSpPr/>
          <p:nvPr/>
        </p:nvSpPr>
        <p:spPr>
          <a:xfrm>
            <a:off x="7577544" y="4686634"/>
            <a:ext cx="478972"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CuadroTexto 26"/>
          <p:cNvSpPr txBox="1"/>
          <p:nvPr/>
        </p:nvSpPr>
        <p:spPr>
          <a:xfrm>
            <a:off x="7653262" y="3444340"/>
            <a:ext cx="478972" cy="369332"/>
          </a:xfrm>
          <a:prstGeom prst="rect">
            <a:avLst/>
          </a:prstGeom>
          <a:noFill/>
          <a:ln>
            <a:noFill/>
          </a:ln>
        </p:spPr>
        <p:txBody>
          <a:bodyPr wrap="square" rtlCol="0">
            <a:spAutoFit/>
          </a:bodyPr>
          <a:lstStyle/>
          <a:p>
            <a:r>
              <a:rPr lang="es-ES" dirty="0">
                <a:ln>
                  <a:solidFill>
                    <a:srgbClr val="FF0000"/>
                  </a:solidFill>
                </a:ln>
              </a:rPr>
              <a:t>5</a:t>
            </a:r>
            <a:endParaRPr lang="es-CO" dirty="0">
              <a:ln>
                <a:solidFill>
                  <a:srgbClr val="FF0000"/>
                </a:solidFill>
              </a:ln>
            </a:endParaRPr>
          </a:p>
        </p:txBody>
      </p:sp>
      <p:sp>
        <p:nvSpPr>
          <p:cNvPr id="28" name="Elipse 27"/>
          <p:cNvSpPr/>
          <p:nvPr/>
        </p:nvSpPr>
        <p:spPr>
          <a:xfrm>
            <a:off x="7584869" y="3420512"/>
            <a:ext cx="478972"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CuadroTexto 28"/>
          <p:cNvSpPr txBox="1"/>
          <p:nvPr/>
        </p:nvSpPr>
        <p:spPr>
          <a:xfrm>
            <a:off x="7428608" y="2601917"/>
            <a:ext cx="478972" cy="369332"/>
          </a:xfrm>
          <a:prstGeom prst="rect">
            <a:avLst/>
          </a:prstGeom>
          <a:noFill/>
          <a:ln>
            <a:noFill/>
          </a:ln>
        </p:spPr>
        <p:txBody>
          <a:bodyPr wrap="square" rtlCol="0">
            <a:spAutoFit/>
          </a:bodyPr>
          <a:lstStyle/>
          <a:p>
            <a:r>
              <a:rPr lang="es-ES" dirty="0">
                <a:ln>
                  <a:solidFill>
                    <a:srgbClr val="FF0000"/>
                  </a:solidFill>
                </a:ln>
              </a:rPr>
              <a:t>6</a:t>
            </a:r>
            <a:endParaRPr lang="es-CO" dirty="0">
              <a:ln>
                <a:solidFill>
                  <a:srgbClr val="FF0000"/>
                </a:solidFill>
              </a:ln>
            </a:endParaRPr>
          </a:p>
        </p:txBody>
      </p:sp>
      <p:sp>
        <p:nvSpPr>
          <p:cNvPr id="30" name="Elipse 29"/>
          <p:cNvSpPr/>
          <p:nvPr/>
        </p:nvSpPr>
        <p:spPr>
          <a:xfrm>
            <a:off x="7366596" y="2578089"/>
            <a:ext cx="478972"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CuadroTexto 30"/>
          <p:cNvSpPr txBox="1"/>
          <p:nvPr/>
        </p:nvSpPr>
        <p:spPr>
          <a:xfrm>
            <a:off x="4157722" y="5534535"/>
            <a:ext cx="4499428" cy="923330"/>
          </a:xfrm>
          <a:prstGeom prst="rect">
            <a:avLst/>
          </a:prstGeom>
          <a:noFill/>
        </p:spPr>
        <p:txBody>
          <a:bodyPr wrap="square" rtlCol="0">
            <a:spAutoFit/>
          </a:bodyPr>
          <a:lstStyle/>
          <a:p>
            <a:r>
              <a:rPr lang="es-ES" dirty="0" smtClean="0"/>
              <a:t>Clientes concurrentes </a:t>
            </a:r>
            <a:r>
              <a:rPr lang="es-ES" dirty="0" err="1" smtClean="0"/>
              <a:t>max</a:t>
            </a:r>
            <a:r>
              <a:rPr lang="es-ES" dirty="0" smtClean="0"/>
              <a:t> = 100</a:t>
            </a:r>
          </a:p>
          <a:p>
            <a:r>
              <a:rPr lang="es-ES" dirty="0" smtClean="0"/>
              <a:t>Tiempo de respuesta por cliente = 22ms</a:t>
            </a:r>
          </a:p>
          <a:p>
            <a:r>
              <a:rPr lang="es-ES" dirty="0" smtClean="0"/>
              <a:t>Prueba de estrés 1000/1000 en 51.35seg </a:t>
            </a:r>
            <a:endParaRPr lang="es-CO" dirty="0"/>
          </a:p>
        </p:txBody>
      </p:sp>
      <p:pic>
        <p:nvPicPr>
          <p:cNvPr id="11268" name="Picture 4" descr="Comandos de Nginx que usted debe saber | EXTASSIS NETwork Tutorial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47905" y="1884030"/>
            <a:ext cx="1000125" cy="44153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uWSGI - Full Stack Pyth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04615" y="2214995"/>
            <a:ext cx="1157061" cy="411299"/>
          </a:xfrm>
          <a:prstGeom prst="rect">
            <a:avLst/>
          </a:prstGeom>
          <a:noFill/>
          <a:extLst>
            <a:ext uri="{909E8E84-426E-40DD-AFC4-6F175D3DCCD1}">
              <a14:hiddenFill xmlns:a14="http://schemas.microsoft.com/office/drawing/2010/main">
                <a:solidFill>
                  <a:srgbClr val="FFFFFF"/>
                </a:solidFill>
              </a14:hiddenFill>
            </a:ext>
          </a:extLst>
        </p:spPr>
      </p:pic>
      <p:sp>
        <p:nvSpPr>
          <p:cNvPr id="20" name="AutoShape 8" descr="弘协网络| NGINX"/>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2" name="AutoShape 10" descr="WorkflowServer | Automate user-involved and data business process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3" name="AutoShape 12" descr="Compare KEMP Load Balancer VS NGINX Instance Manger | Techjockey.com"/>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4" name="AutoShape 14" descr="https://cdn.techjockey.com/web/assets/images/techjockey/products/16799_16799_NGINXInstanceManager.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5" name="Imagen 34"/>
          <p:cNvPicPr>
            <a:picLocks noChangeAspect="1"/>
          </p:cNvPicPr>
          <p:nvPr/>
        </p:nvPicPr>
        <p:blipFill>
          <a:blip r:embed="rId8"/>
          <a:stretch>
            <a:fillRect/>
          </a:stretch>
        </p:blipFill>
        <p:spPr>
          <a:xfrm>
            <a:off x="2978748" y="2947041"/>
            <a:ext cx="426696" cy="447809"/>
          </a:xfrm>
          <a:prstGeom prst="rect">
            <a:avLst/>
          </a:prstGeom>
        </p:spPr>
      </p:pic>
      <p:pic>
        <p:nvPicPr>
          <p:cNvPr id="11280" name="Picture 16" descr="FastAPI"/>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47967" y="2170745"/>
            <a:ext cx="1959879" cy="706936"/>
          </a:xfrm>
          <a:prstGeom prst="rect">
            <a:avLst/>
          </a:prstGeom>
          <a:noFill/>
          <a:extLst>
            <a:ext uri="{909E8E84-426E-40DD-AFC4-6F175D3DCCD1}">
              <a14:hiddenFill xmlns:a14="http://schemas.microsoft.com/office/drawing/2010/main">
                <a:solidFill>
                  <a:srgbClr val="FFFFFF"/>
                </a:solidFill>
              </a14:hiddenFill>
            </a:ext>
          </a:extLst>
        </p:spPr>
      </p:pic>
      <p:sp>
        <p:nvSpPr>
          <p:cNvPr id="36" name="CuadroTexto 35"/>
          <p:cNvSpPr txBox="1"/>
          <p:nvPr/>
        </p:nvSpPr>
        <p:spPr>
          <a:xfrm>
            <a:off x="2032198" y="2300710"/>
            <a:ext cx="2231537" cy="646331"/>
          </a:xfrm>
          <a:prstGeom prst="rect">
            <a:avLst/>
          </a:prstGeom>
          <a:noFill/>
        </p:spPr>
        <p:txBody>
          <a:bodyPr wrap="square" rtlCol="0">
            <a:spAutoFit/>
          </a:bodyPr>
          <a:lstStyle/>
          <a:p>
            <a:pPr algn="ctr"/>
            <a:r>
              <a:rPr lang="es-ES" dirty="0" err="1" smtClean="0"/>
              <a:t>Nginx</a:t>
            </a:r>
            <a:r>
              <a:rPr lang="es-ES" dirty="0" smtClean="0"/>
              <a:t> </a:t>
            </a:r>
          </a:p>
          <a:p>
            <a:pPr algn="ctr"/>
            <a:r>
              <a:rPr lang="es-ES" dirty="0" smtClean="0"/>
              <a:t>balanceo de carga</a:t>
            </a:r>
            <a:endParaRPr lang="es-CO" dirty="0"/>
          </a:p>
        </p:txBody>
      </p:sp>
      <p:sp>
        <p:nvSpPr>
          <p:cNvPr id="40" name="Flecha izquierda y derecha 39"/>
          <p:cNvSpPr/>
          <p:nvPr/>
        </p:nvSpPr>
        <p:spPr>
          <a:xfrm>
            <a:off x="6783501" y="2291362"/>
            <a:ext cx="1739521" cy="25422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CuadroTexto 40"/>
          <p:cNvSpPr txBox="1"/>
          <p:nvPr/>
        </p:nvSpPr>
        <p:spPr>
          <a:xfrm>
            <a:off x="7730063" y="1956232"/>
            <a:ext cx="938153" cy="369332"/>
          </a:xfrm>
          <a:prstGeom prst="rect">
            <a:avLst/>
          </a:prstGeom>
          <a:noFill/>
        </p:spPr>
        <p:txBody>
          <a:bodyPr wrap="square" rtlCol="0">
            <a:spAutoFit/>
          </a:bodyPr>
          <a:lstStyle/>
          <a:p>
            <a:r>
              <a:rPr lang="es-ES" dirty="0" err="1" smtClean="0"/>
              <a:t>aWSGI</a:t>
            </a:r>
            <a:endParaRPr lang="es-CO" dirty="0"/>
          </a:p>
        </p:txBody>
      </p:sp>
      <p:sp>
        <p:nvSpPr>
          <p:cNvPr id="42" name="Rectángulo redondeado 41"/>
          <p:cNvSpPr/>
          <p:nvPr/>
        </p:nvSpPr>
        <p:spPr>
          <a:xfrm>
            <a:off x="2032198" y="1756008"/>
            <a:ext cx="2231537" cy="166459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7" name="Flecha izquierda y derecha 46"/>
          <p:cNvSpPr/>
          <p:nvPr/>
        </p:nvSpPr>
        <p:spPr>
          <a:xfrm>
            <a:off x="4436228" y="2300710"/>
            <a:ext cx="943319" cy="27929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3" name="CuadroTexto 42"/>
          <p:cNvSpPr txBox="1"/>
          <p:nvPr/>
        </p:nvSpPr>
        <p:spPr>
          <a:xfrm>
            <a:off x="4494232" y="1920131"/>
            <a:ext cx="943319" cy="369332"/>
          </a:xfrm>
          <a:prstGeom prst="rect">
            <a:avLst/>
          </a:prstGeom>
          <a:noFill/>
        </p:spPr>
        <p:txBody>
          <a:bodyPr wrap="square" rtlCol="0">
            <a:spAutoFit/>
          </a:bodyPr>
          <a:lstStyle/>
          <a:p>
            <a:r>
              <a:rPr lang="es-ES" dirty="0" smtClean="0"/>
              <a:t>socket</a:t>
            </a:r>
            <a:endParaRPr lang="es-CO" dirty="0"/>
          </a:p>
        </p:txBody>
      </p:sp>
      <p:pic>
        <p:nvPicPr>
          <p:cNvPr id="44" name="Imagen 43"/>
          <p:cNvPicPr>
            <a:picLocks noChangeAspect="1"/>
          </p:cNvPicPr>
          <p:nvPr/>
        </p:nvPicPr>
        <p:blipFill>
          <a:blip r:embed="rId10"/>
          <a:stretch>
            <a:fillRect/>
          </a:stretch>
        </p:blipFill>
        <p:spPr>
          <a:xfrm>
            <a:off x="1376509" y="3789844"/>
            <a:ext cx="1313098" cy="2336727"/>
          </a:xfrm>
          <a:prstGeom prst="rect">
            <a:avLst/>
          </a:prstGeom>
        </p:spPr>
      </p:pic>
      <p:sp>
        <p:nvSpPr>
          <p:cNvPr id="45" name="Flecha izquierda y derecha 44"/>
          <p:cNvSpPr/>
          <p:nvPr/>
        </p:nvSpPr>
        <p:spPr>
          <a:xfrm rot="5400000">
            <a:off x="2667048" y="3861385"/>
            <a:ext cx="914101" cy="3283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CuadroTexto 45"/>
          <p:cNvSpPr txBox="1"/>
          <p:nvPr/>
        </p:nvSpPr>
        <p:spPr>
          <a:xfrm>
            <a:off x="3405444" y="3813672"/>
            <a:ext cx="1355242" cy="369332"/>
          </a:xfrm>
          <a:prstGeom prst="rect">
            <a:avLst/>
          </a:prstGeom>
          <a:noFill/>
        </p:spPr>
        <p:txBody>
          <a:bodyPr wrap="square" rtlCol="0">
            <a:spAutoFit/>
          </a:bodyPr>
          <a:lstStyle/>
          <a:p>
            <a:r>
              <a:rPr lang="es-ES" dirty="0" smtClean="0"/>
              <a:t>http</a:t>
            </a:r>
            <a:endParaRPr lang="es-CO" dirty="0"/>
          </a:p>
        </p:txBody>
      </p:sp>
      <p:sp>
        <p:nvSpPr>
          <p:cNvPr id="52" name="Rectángulo redondeado 51"/>
          <p:cNvSpPr/>
          <p:nvPr/>
        </p:nvSpPr>
        <p:spPr>
          <a:xfrm>
            <a:off x="1257931" y="3766680"/>
            <a:ext cx="1438911" cy="253251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4" name="Picture 18" descr="Log file format icon Royalty Free Vector Image"/>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5421" t="5139" r="15690" b="14518"/>
          <a:stretch/>
        </p:blipFill>
        <p:spPr bwMode="auto">
          <a:xfrm>
            <a:off x="9989247" y="5813414"/>
            <a:ext cx="497839" cy="62631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8" descr="Log file format icon Royalty Free Vector Image"/>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5421" t="5139" r="15690" b="14518"/>
          <a:stretch/>
        </p:blipFill>
        <p:spPr bwMode="auto">
          <a:xfrm>
            <a:off x="10143612" y="1684739"/>
            <a:ext cx="497839" cy="626313"/>
          </a:xfrm>
          <a:prstGeom prst="rect">
            <a:avLst/>
          </a:prstGeom>
          <a:noFill/>
          <a:extLst>
            <a:ext uri="{909E8E84-426E-40DD-AFC4-6F175D3DCCD1}">
              <a14:hiddenFill xmlns:a14="http://schemas.microsoft.com/office/drawing/2010/main">
                <a:solidFill>
                  <a:srgbClr val="FFFFFF"/>
                </a:solidFill>
              </a14:hiddenFill>
            </a:ext>
          </a:extLst>
        </p:spPr>
      </p:pic>
      <p:sp>
        <p:nvSpPr>
          <p:cNvPr id="48" name="CuadroTexto 47"/>
          <p:cNvSpPr txBox="1"/>
          <p:nvPr/>
        </p:nvSpPr>
        <p:spPr>
          <a:xfrm>
            <a:off x="8313262" y="1249689"/>
            <a:ext cx="3351970" cy="369332"/>
          </a:xfrm>
          <a:prstGeom prst="rect">
            <a:avLst/>
          </a:prstGeom>
          <a:noFill/>
        </p:spPr>
        <p:txBody>
          <a:bodyPr wrap="square" rtlCol="0">
            <a:spAutoFit/>
          </a:bodyPr>
          <a:lstStyle/>
          <a:p>
            <a:r>
              <a:rPr lang="es-ES" dirty="0" smtClean="0"/>
              <a:t>Multiprocesos asíncronos</a:t>
            </a:r>
            <a:endParaRPr lang="es-CO" dirty="0"/>
          </a:p>
        </p:txBody>
      </p:sp>
      <p:pic>
        <p:nvPicPr>
          <p:cNvPr id="57" name="Image2"/>
          <p:cNvPicPr/>
          <p:nvPr/>
        </p:nvPicPr>
        <p:blipFill>
          <a:blip r:embed="rId12">
            <a:lum/>
            <a:alphaModFix/>
          </a:blip>
          <a:srcRect/>
          <a:stretch>
            <a:fillRect/>
          </a:stretch>
        </p:blipFill>
        <p:spPr>
          <a:xfrm>
            <a:off x="3003754" y="6439727"/>
            <a:ext cx="6332220" cy="325755"/>
          </a:xfrm>
          <a:prstGeom prst="rect">
            <a:avLst/>
          </a:prstGeom>
        </p:spPr>
      </p:pic>
      <p:sp>
        <p:nvSpPr>
          <p:cNvPr id="49" name="AutoShape 20" descr="GitHub - smrchy/rsmq: Redis Simple Message Queue"/>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1286" name="Picture 22" descr="GitHub - smrchy/rsmq: Redis Simple Message Queu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012206" y="4172328"/>
            <a:ext cx="1115812" cy="288716"/>
          </a:xfrm>
          <a:prstGeom prst="rect">
            <a:avLst/>
          </a:prstGeom>
          <a:noFill/>
          <a:extLst>
            <a:ext uri="{909E8E84-426E-40DD-AFC4-6F175D3DCCD1}">
              <a14:hiddenFill xmlns:a14="http://schemas.microsoft.com/office/drawing/2010/main">
                <a:solidFill>
                  <a:srgbClr val="FFFFFF"/>
                </a:solidFill>
              </a14:hiddenFill>
            </a:ext>
          </a:extLst>
        </p:spPr>
      </p:pic>
      <p:sp>
        <p:nvSpPr>
          <p:cNvPr id="60" name="Rectángulo redondeado 59"/>
          <p:cNvSpPr/>
          <p:nvPr/>
        </p:nvSpPr>
        <p:spPr>
          <a:xfrm>
            <a:off x="8949262" y="3431075"/>
            <a:ext cx="1229421" cy="1166907"/>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0000"/>
              </a:solidFill>
            </a:endParaRPr>
          </a:p>
        </p:txBody>
      </p:sp>
      <p:pic>
        <p:nvPicPr>
          <p:cNvPr id="50" name="Zj79Bt4ORls"/>
          <p:cNvPicPr>
            <a:picLocks noRot="1" noChangeAspect="1"/>
          </p:cNvPicPr>
          <p:nvPr>
            <a:videoFile r:link="rId1"/>
          </p:nvPr>
        </p:nvPicPr>
        <p:blipFill>
          <a:blip r:embed="rId14"/>
          <a:stretch>
            <a:fillRect/>
          </a:stretch>
        </p:blipFill>
        <p:spPr>
          <a:xfrm>
            <a:off x="10824176" y="5987845"/>
            <a:ext cx="1255560" cy="706252"/>
          </a:xfrm>
          <a:prstGeom prst="rect">
            <a:avLst/>
          </a:prstGeom>
        </p:spPr>
      </p:pic>
    </p:spTree>
    <p:extLst>
      <p:ext uri="{BB962C8B-B14F-4D97-AF65-F5344CB8AC3E}">
        <p14:creationId xmlns:p14="http://schemas.microsoft.com/office/powerpoint/2010/main" val="37576516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454504" y="3033023"/>
            <a:ext cx="9128280" cy="1144800"/>
          </a:xfrm>
        </p:spPr>
        <p:txBody>
          <a:bodyPr/>
          <a:lstStyle/>
          <a:p>
            <a:r>
              <a:rPr lang="es-ES" i="1" dirty="0" smtClean="0"/>
              <a:t>Trabajos futuros</a:t>
            </a:r>
            <a:endParaRPr lang="es-CO" dirty="0"/>
          </a:p>
        </p:txBody>
      </p:sp>
    </p:spTree>
    <p:extLst>
      <p:ext uri="{BB962C8B-B14F-4D97-AF65-F5344CB8AC3E}">
        <p14:creationId xmlns:p14="http://schemas.microsoft.com/office/powerpoint/2010/main" val="4702679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Mejoras</a:t>
            </a:r>
            <a:endParaRPr lang="es-CO" dirty="0"/>
          </a:p>
        </p:txBody>
      </p:sp>
      <p:sp>
        <p:nvSpPr>
          <p:cNvPr id="3" name="Subtítulo 2"/>
          <p:cNvSpPr>
            <a:spLocks noGrp="1"/>
          </p:cNvSpPr>
          <p:nvPr>
            <p:ph type="subTitle"/>
          </p:nvPr>
        </p:nvSpPr>
        <p:spPr>
          <a:xfrm>
            <a:off x="609480" y="1418400"/>
            <a:ext cx="10972440" cy="4598942"/>
          </a:xfrm>
        </p:spPr>
        <p:txBody>
          <a:bodyPr/>
          <a:lstStyle/>
          <a:p>
            <a:pPr algn="just"/>
            <a:r>
              <a:rPr lang="es-ES" dirty="0" smtClean="0"/>
              <a:t>Entrenar un modelo que reciba audios de diferente medida de tiempo para hacer mas robusto el modelo.</a:t>
            </a:r>
          </a:p>
          <a:p>
            <a:pPr algn="just"/>
            <a:r>
              <a:rPr lang="es-ES" dirty="0" smtClean="0"/>
              <a:t>Continuar con las RNA pues son mas rápidos y fácil de implantar en producción, incluso </a:t>
            </a:r>
            <a:r>
              <a:rPr lang="es-ES" dirty="0" err="1" smtClean="0"/>
              <a:t>TFlite</a:t>
            </a:r>
            <a:r>
              <a:rPr lang="es-ES" dirty="0" smtClean="0"/>
              <a:t>, además de que podría usarse para transfer learning para trabajos similares.</a:t>
            </a:r>
          </a:p>
          <a:p>
            <a:r>
              <a:rPr lang="es-ES" dirty="0" smtClean="0"/>
              <a:t>Buscar mejores hiperparametros.</a:t>
            </a:r>
          </a:p>
          <a:p>
            <a:r>
              <a:rPr lang="es-ES" dirty="0" smtClean="0"/>
              <a:t>Unificar las librerías creadas.</a:t>
            </a:r>
          </a:p>
          <a:p>
            <a:pPr algn="just"/>
            <a:r>
              <a:rPr lang="es-ES" dirty="0" smtClean="0"/>
              <a:t>Lograr implantar la API en la </a:t>
            </a:r>
            <a:r>
              <a:rPr lang="es-ES" dirty="0" err="1" smtClean="0"/>
              <a:t>raspberry</a:t>
            </a:r>
            <a:r>
              <a:rPr lang="es-ES" dirty="0" smtClean="0"/>
              <a:t>, </a:t>
            </a:r>
            <a:r>
              <a:rPr lang="es-ES" dirty="0" err="1" smtClean="0"/>
              <a:t>Jetson</a:t>
            </a:r>
            <a:r>
              <a:rPr lang="es-ES" dirty="0" smtClean="0"/>
              <a:t> o similar para trabajar el modelo en </a:t>
            </a:r>
            <a:r>
              <a:rPr lang="es-ES" dirty="0" err="1" smtClean="0"/>
              <a:t>edge</a:t>
            </a:r>
            <a:r>
              <a:rPr lang="es-ES" dirty="0" smtClean="0"/>
              <a:t> </a:t>
            </a:r>
            <a:r>
              <a:rPr lang="es-ES" dirty="0" err="1" smtClean="0"/>
              <a:t>computing</a:t>
            </a:r>
            <a:r>
              <a:rPr lang="es-ES" dirty="0" smtClean="0"/>
              <a:t> para acelerar la predicción y mantener la confidencialidad de los datos.</a:t>
            </a:r>
          </a:p>
          <a:p>
            <a:endParaRPr lang="es-CO" dirty="0"/>
          </a:p>
        </p:txBody>
      </p:sp>
    </p:spTree>
    <p:extLst>
      <p:ext uri="{BB962C8B-B14F-4D97-AF65-F5344CB8AC3E}">
        <p14:creationId xmlns:p14="http://schemas.microsoft.com/office/powerpoint/2010/main" val="37299659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454504" y="3033023"/>
            <a:ext cx="9128280" cy="1144800"/>
          </a:xfrm>
        </p:spPr>
        <p:txBody>
          <a:bodyPr/>
          <a:lstStyle/>
          <a:p>
            <a:r>
              <a:rPr lang="es-ES" i="1" dirty="0" smtClean="0"/>
              <a:t>Conclusiones</a:t>
            </a:r>
            <a:endParaRPr lang="es-CO" dirty="0"/>
          </a:p>
        </p:txBody>
      </p:sp>
    </p:spTree>
    <p:extLst>
      <p:ext uri="{BB962C8B-B14F-4D97-AF65-F5344CB8AC3E}">
        <p14:creationId xmlns:p14="http://schemas.microsoft.com/office/powerpoint/2010/main" val="36180092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CuadroTexto 415"/>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Metodología a aplicar</a:t>
            </a:r>
          </a:p>
        </p:txBody>
      </p:sp>
      <p:sp>
        <p:nvSpPr>
          <p:cNvPr id="417" name="Marcador de texto 12"/>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pic>
        <p:nvPicPr>
          <p:cNvPr id="418" name="Imagen 417"/>
          <p:cNvPicPr/>
          <p:nvPr/>
        </p:nvPicPr>
        <p:blipFill>
          <a:blip r:embed="rId2"/>
          <a:srcRect l="9434" t="13471" r="27815" b="14344"/>
          <a:stretch/>
        </p:blipFill>
        <p:spPr>
          <a:xfrm>
            <a:off x="2160000" y="1440000"/>
            <a:ext cx="7020000" cy="45421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CuadroTexto 548"/>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Conclusiones</a:t>
            </a:r>
          </a:p>
        </p:txBody>
      </p:sp>
      <p:sp>
        <p:nvSpPr>
          <p:cNvPr id="550" name="Marcador de texto 7"/>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51" name="CuadroTexto 550"/>
          <p:cNvSpPr txBox="1"/>
          <p:nvPr/>
        </p:nvSpPr>
        <p:spPr>
          <a:xfrm>
            <a:off x="360000" y="1621440"/>
            <a:ext cx="11520000" cy="291852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dirty="0">
                <a:latin typeface="Arial"/>
              </a:rPr>
              <a:t>Las redes neuronales no siempre son la mejor opción para todos los problemas.</a:t>
            </a:r>
          </a:p>
          <a:p>
            <a:pPr marL="216000" indent="-216000" algn="just">
              <a:buClr>
                <a:srgbClr val="000000"/>
              </a:buClr>
              <a:buSzPct val="45000"/>
              <a:buFont typeface="Wingdings" charset="2"/>
              <a:buChar char=""/>
            </a:pPr>
            <a:endParaRPr lang="es-CO" sz="2500" b="0" strike="noStrike" spc="-1" dirty="0">
              <a:latin typeface="Arial"/>
            </a:endParaRPr>
          </a:p>
          <a:p>
            <a:pPr marL="216000" indent="-216000" algn="just">
              <a:buClr>
                <a:srgbClr val="000000"/>
              </a:buClr>
              <a:buSzPct val="45000"/>
              <a:buFont typeface="Wingdings" charset="2"/>
              <a:buChar char=""/>
            </a:pPr>
            <a:r>
              <a:rPr lang="es-CO" sz="2500" b="0" strike="noStrike" spc="-1" dirty="0">
                <a:latin typeface="Arial"/>
              </a:rPr>
              <a:t>Limpiar y preparar los datos es sumamente importante</a:t>
            </a:r>
          </a:p>
          <a:p>
            <a:pPr marL="216000" indent="-216000" algn="just">
              <a:buClr>
                <a:srgbClr val="000000"/>
              </a:buClr>
              <a:buSzPct val="45000"/>
              <a:buFont typeface="Wingdings" charset="2"/>
              <a:buChar char=""/>
            </a:pPr>
            <a:endParaRPr lang="es-CO" sz="2500" b="0" strike="noStrike" spc="-1" dirty="0">
              <a:latin typeface="Arial"/>
            </a:endParaRPr>
          </a:p>
          <a:p>
            <a:pPr marL="216000" indent="-216000" algn="just">
              <a:buClr>
                <a:srgbClr val="000000"/>
              </a:buClr>
              <a:buSzPct val="45000"/>
              <a:buFont typeface="Wingdings" charset="2"/>
              <a:buChar char=""/>
            </a:pPr>
            <a:r>
              <a:rPr lang="es-CO" sz="2500" b="0" strike="noStrike" spc="-1" dirty="0">
                <a:latin typeface="Arial"/>
              </a:rPr>
              <a:t>El PCA ayuda considerablemente a mejorar el aprendizaje del modelo</a:t>
            </a:r>
          </a:p>
          <a:p>
            <a:pPr marL="216000" indent="-216000" algn="just">
              <a:buClr>
                <a:srgbClr val="000000"/>
              </a:buClr>
              <a:buSzPct val="45000"/>
              <a:buFont typeface="Wingdings" charset="2"/>
              <a:buChar char=""/>
            </a:pPr>
            <a:endParaRPr lang="es-CO" sz="2500" b="0" strike="noStrike" spc="-1" dirty="0">
              <a:latin typeface="Arial"/>
            </a:endParaRPr>
          </a:p>
          <a:p>
            <a:pPr marL="216000" indent="-216000" algn="just">
              <a:buClr>
                <a:srgbClr val="000000"/>
              </a:buClr>
              <a:buSzPct val="45000"/>
              <a:buFont typeface="Wingdings" charset="2"/>
              <a:buChar char=""/>
            </a:pPr>
            <a:r>
              <a:rPr lang="es-CO" sz="2500" b="0" strike="noStrike" spc="-1" dirty="0">
                <a:latin typeface="Arial"/>
              </a:rPr>
              <a:t>Los algoritmos clásicos dieron mejor resultado de lo </a:t>
            </a:r>
            <a:r>
              <a:rPr lang="es-CO" sz="2500" b="0" strike="noStrike" spc="-1" dirty="0" smtClean="0">
                <a:latin typeface="Arial"/>
              </a:rPr>
              <a:t>esperado permitiendo dar continuidad a trabajos relacionados.</a:t>
            </a:r>
            <a:endParaRPr lang="es-CO" sz="25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Marcador de texto 1"/>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53" name="CuadroTexto 552"/>
          <p:cNvSpPr txBox="1"/>
          <p:nvPr/>
        </p:nvSpPr>
        <p:spPr>
          <a:xfrm>
            <a:off x="5040000" y="3060000"/>
            <a:ext cx="9360000" cy="657360"/>
          </a:xfrm>
          <a:prstGeom prst="rect">
            <a:avLst/>
          </a:prstGeom>
          <a:noFill/>
          <a:ln w="0">
            <a:noFill/>
          </a:ln>
        </p:spPr>
        <p:txBody>
          <a:bodyPr lIns="90000" tIns="45000" rIns="90000" bIns="45000" anchor="t">
            <a:noAutofit/>
          </a:bodyPr>
          <a:lstStyle/>
          <a:p>
            <a:r>
              <a:rPr lang="es-CO" sz="4000" b="0" u="sng" strike="noStrike" spc="-1">
                <a:uFillTx/>
                <a:latin typeface="Arial"/>
              </a:rPr>
              <a:t>Gracias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43080" y="3062520"/>
            <a:ext cx="10972440" cy="1144800"/>
          </a:xfrm>
        </p:spPr>
        <p:txBody>
          <a:bodyPr/>
          <a:lstStyle/>
          <a:p>
            <a:r>
              <a:rPr lang="es-ES" i="1" dirty="0"/>
              <a:t>Entendimiento de los datos</a:t>
            </a:r>
            <a:endParaRPr lang="es-CO" i="1" dirty="0"/>
          </a:p>
        </p:txBody>
      </p:sp>
    </p:spTree>
    <p:extLst>
      <p:ext uri="{BB962C8B-B14F-4D97-AF65-F5344CB8AC3E}">
        <p14:creationId xmlns:p14="http://schemas.microsoft.com/office/powerpoint/2010/main" val="11644825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CuadroTexto 402"/>
          <p:cNvSpPr txBox="1"/>
          <p:nvPr/>
        </p:nvSpPr>
        <p:spPr>
          <a:xfrm>
            <a:off x="540000" y="720360"/>
            <a:ext cx="8460000" cy="657360"/>
          </a:xfrm>
          <a:prstGeom prst="rect">
            <a:avLst/>
          </a:prstGeom>
          <a:noFill/>
          <a:ln w="0">
            <a:noFill/>
          </a:ln>
        </p:spPr>
        <p:txBody>
          <a:bodyPr lIns="90000" tIns="45000" rIns="90000" bIns="45000" anchor="t">
            <a:noAutofit/>
          </a:bodyPr>
          <a:lstStyle/>
          <a:p>
            <a:r>
              <a:rPr lang="es-CO" sz="4000" b="0" strike="noStrike" spc="-1" dirty="0" smtClean="0">
                <a:latin typeface="Arial"/>
              </a:rPr>
              <a:t>Dataset</a:t>
            </a:r>
            <a:endParaRPr lang="es-CO" sz="4000" b="0" strike="noStrike" spc="-1" dirty="0">
              <a:latin typeface="Arial"/>
            </a:endParaRPr>
          </a:p>
        </p:txBody>
      </p:sp>
      <p:sp>
        <p:nvSpPr>
          <p:cNvPr id="404" name="CuadroTexto 403"/>
          <p:cNvSpPr txBox="1"/>
          <p:nvPr/>
        </p:nvSpPr>
        <p:spPr>
          <a:xfrm>
            <a:off x="360000" y="1620360"/>
            <a:ext cx="11520000" cy="79740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John Thickstun, Zaid Harchaoui y Sham Kakade tienen su dataset de musinet en kaggle</a:t>
            </a:r>
          </a:p>
        </p:txBody>
      </p:sp>
      <p:sp>
        <p:nvSpPr>
          <p:cNvPr id="405" name="Marcador de texto 11"/>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pic>
        <p:nvPicPr>
          <p:cNvPr id="406" name="Imagen 405"/>
          <p:cNvPicPr/>
          <p:nvPr/>
        </p:nvPicPr>
        <p:blipFill>
          <a:blip r:embed="rId3"/>
          <a:stretch/>
        </p:blipFill>
        <p:spPr>
          <a:xfrm>
            <a:off x="1061280" y="2700000"/>
            <a:ext cx="1098720" cy="1098720"/>
          </a:xfrm>
          <a:prstGeom prst="rect">
            <a:avLst/>
          </a:prstGeom>
          <a:ln w="0">
            <a:noFill/>
          </a:ln>
        </p:spPr>
      </p:pic>
      <p:sp>
        <p:nvSpPr>
          <p:cNvPr id="407" name="CuadroTexto 406"/>
          <p:cNvSpPr txBox="1"/>
          <p:nvPr/>
        </p:nvSpPr>
        <p:spPr>
          <a:xfrm>
            <a:off x="900000" y="3812400"/>
            <a:ext cx="1980000" cy="346320"/>
          </a:xfrm>
          <a:prstGeom prst="rect">
            <a:avLst/>
          </a:prstGeom>
          <a:noFill/>
          <a:ln w="0">
            <a:noFill/>
          </a:ln>
        </p:spPr>
        <p:txBody>
          <a:bodyPr lIns="90000" tIns="45000" rIns="90000" bIns="45000" anchor="t">
            <a:noAutofit/>
          </a:bodyPr>
          <a:lstStyle/>
          <a:p>
            <a:r>
              <a:rPr lang="es-CO" sz="1800" b="0" strike="noStrike" spc="-1">
                <a:latin typeface="Arial"/>
              </a:rPr>
              <a:t>330 Archivos</a:t>
            </a:r>
          </a:p>
        </p:txBody>
      </p:sp>
      <p:pic>
        <p:nvPicPr>
          <p:cNvPr id="408" name="Imagen 407"/>
          <p:cNvPicPr/>
          <p:nvPr/>
        </p:nvPicPr>
        <p:blipFill>
          <a:blip r:embed="rId4"/>
          <a:srcRect b="10834"/>
          <a:stretch/>
        </p:blipFill>
        <p:spPr>
          <a:xfrm>
            <a:off x="2775600" y="4320000"/>
            <a:ext cx="1364400" cy="894960"/>
          </a:xfrm>
          <a:prstGeom prst="rect">
            <a:avLst/>
          </a:prstGeom>
          <a:ln w="0">
            <a:noFill/>
          </a:ln>
        </p:spPr>
      </p:pic>
      <p:pic>
        <p:nvPicPr>
          <p:cNvPr id="409" name="Imagen 408"/>
          <p:cNvPicPr/>
          <p:nvPr/>
        </p:nvPicPr>
        <p:blipFill>
          <a:blip r:embed="rId5"/>
          <a:stretch/>
        </p:blipFill>
        <p:spPr>
          <a:xfrm flipH="1">
            <a:off x="4984200" y="2637720"/>
            <a:ext cx="1135800" cy="1102680"/>
          </a:xfrm>
          <a:prstGeom prst="rect">
            <a:avLst/>
          </a:prstGeom>
          <a:ln w="0">
            <a:noFill/>
          </a:ln>
        </p:spPr>
      </p:pic>
      <p:sp>
        <p:nvSpPr>
          <p:cNvPr id="410" name="CuadroTexto 409"/>
          <p:cNvSpPr txBox="1"/>
          <p:nvPr/>
        </p:nvSpPr>
        <p:spPr>
          <a:xfrm>
            <a:off x="4860000" y="3897720"/>
            <a:ext cx="3240000" cy="602280"/>
          </a:xfrm>
          <a:prstGeom prst="rect">
            <a:avLst/>
          </a:prstGeom>
          <a:noFill/>
          <a:ln w="0">
            <a:noFill/>
          </a:ln>
        </p:spPr>
        <p:txBody>
          <a:bodyPr lIns="90000" tIns="45000" rIns="90000" bIns="45000" anchor="t">
            <a:noAutofit/>
          </a:bodyPr>
          <a:lstStyle/>
          <a:p>
            <a:r>
              <a:rPr lang="es-CO" sz="1800" b="0" strike="noStrike" spc="-1">
                <a:latin typeface="Arial"/>
              </a:rPr>
              <a:t>+1M etiquetas</a:t>
            </a:r>
          </a:p>
          <a:p>
            <a:r>
              <a:rPr lang="es-CO" sz="1800" b="0" strike="noStrike" spc="-1">
                <a:latin typeface="Arial"/>
              </a:rPr>
              <a:t>Instrumentos</a:t>
            </a:r>
          </a:p>
        </p:txBody>
      </p:sp>
      <p:sp>
        <p:nvSpPr>
          <p:cNvPr id="411" name="CuadroTexto 410"/>
          <p:cNvSpPr txBox="1"/>
          <p:nvPr/>
        </p:nvSpPr>
        <p:spPr>
          <a:xfrm>
            <a:off x="2520000" y="5394960"/>
            <a:ext cx="1980000" cy="346320"/>
          </a:xfrm>
          <a:prstGeom prst="rect">
            <a:avLst/>
          </a:prstGeom>
          <a:noFill/>
          <a:ln w="0">
            <a:noFill/>
          </a:ln>
        </p:spPr>
        <p:txBody>
          <a:bodyPr lIns="90000" tIns="45000" rIns="90000" bIns="45000" anchor="t">
            <a:noAutofit/>
          </a:bodyPr>
          <a:lstStyle/>
          <a:p>
            <a:r>
              <a:rPr lang="es-CO" sz="1800" b="0" strike="noStrike" spc="-1">
                <a:latin typeface="Arial"/>
              </a:rPr>
              <a:t>10 compositores</a:t>
            </a:r>
          </a:p>
        </p:txBody>
      </p:sp>
      <p:pic>
        <p:nvPicPr>
          <p:cNvPr id="412" name="Imagen 411"/>
          <p:cNvPicPr/>
          <p:nvPr/>
        </p:nvPicPr>
        <p:blipFill>
          <a:blip r:embed="rId6"/>
          <a:srcRect l="25177" r="24978"/>
          <a:stretch/>
        </p:blipFill>
        <p:spPr>
          <a:xfrm>
            <a:off x="6986160" y="4140000"/>
            <a:ext cx="1113840" cy="1169280"/>
          </a:xfrm>
          <a:prstGeom prst="rect">
            <a:avLst/>
          </a:prstGeom>
          <a:ln w="0">
            <a:noFill/>
          </a:ln>
        </p:spPr>
      </p:pic>
      <p:sp>
        <p:nvSpPr>
          <p:cNvPr id="413" name="CuadroTexto 412"/>
          <p:cNvSpPr txBox="1"/>
          <p:nvPr/>
        </p:nvSpPr>
        <p:spPr>
          <a:xfrm>
            <a:off x="7020000" y="5400000"/>
            <a:ext cx="1980000" cy="602280"/>
          </a:xfrm>
          <a:prstGeom prst="rect">
            <a:avLst/>
          </a:prstGeom>
          <a:noFill/>
          <a:ln w="0">
            <a:noFill/>
          </a:ln>
        </p:spPr>
        <p:txBody>
          <a:bodyPr lIns="90000" tIns="45000" rIns="90000" bIns="45000" anchor="t">
            <a:noAutofit/>
          </a:bodyPr>
          <a:lstStyle/>
          <a:p>
            <a:r>
              <a:rPr lang="es-CO" sz="1800" b="0" strike="noStrike" spc="-1">
                <a:latin typeface="Arial"/>
              </a:rPr>
              <a:t>122.709 segundos</a:t>
            </a:r>
          </a:p>
        </p:txBody>
      </p:sp>
      <p:pic>
        <p:nvPicPr>
          <p:cNvPr id="414" name="Imagen 413"/>
          <p:cNvPicPr/>
          <p:nvPr/>
        </p:nvPicPr>
        <p:blipFill>
          <a:blip r:embed="rId7"/>
          <a:stretch/>
        </p:blipFill>
        <p:spPr>
          <a:xfrm>
            <a:off x="9526320" y="2700000"/>
            <a:ext cx="1093680" cy="1080000"/>
          </a:xfrm>
          <a:prstGeom prst="rect">
            <a:avLst/>
          </a:prstGeom>
          <a:ln w="0">
            <a:noFill/>
          </a:ln>
        </p:spPr>
      </p:pic>
      <p:sp>
        <p:nvSpPr>
          <p:cNvPr id="415" name="CuadroTexto 414"/>
          <p:cNvSpPr txBox="1"/>
          <p:nvPr/>
        </p:nvSpPr>
        <p:spPr>
          <a:xfrm>
            <a:off x="9540000" y="3960000"/>
            <a:ext cx="2340000" cy="346320"/>
          </a:xfrm>
          <a:prstGeom prst="rect">
            <a:avLst/>
          </a:prstGeom>
          <a:noFill/>
          <a:ln w="0">
            <a:noFill/>
          </a:ln>
        </p:spPr>
        <p:txBody>
          <a:bodyPr lIns="90000" tIns="45000" rIns="90000" bIns="45000" anchor="t">
            <a:noAutofit/>
          </a:bodyPr>
          <a:lstStyle/>
          <a:p>
            <a:r>
              <a:rPr lang="es-CO" sz="1800" b="0" strike="noStrike" spc="-1">
                <a:latin typeface="Arial"/>
              </a:rPr>
              <a:t>33,5GB</a:t>
            </a:r>
          </a:p>
        </p:txBody>
      </p:sp>
      <p:sp>
        <p:nvSpPr>
          <p:cNvPr id="2" name="CuadroTexto 1"/>
          <p:cNvSpPr txBox="1"/>
          <p:nvPr/>
        </p:nvSpPr>
        <p:spPr>
          <a:xfrm>
            <a:off x="9000000" y="6393530"/>
            <a:ext cx="3547324" cy="368710"/>
          </a:xfrm>
          <a:prstGeom prst="rect">
            <a:avLst/>
          </a:prstGeom>
          <a:noFill/>
        </p:spPr>
        <p:txBody>
          <a:bodyPr wrap="square" rtlCol="0">
            <a:spAutoFit/>
          </a:bodyPr>
          <a:lstStyle/>
          <a:p>
            <a:r>
              <a:rPr lang="es-ES" i="1" dirty="0" smtClean="0"/>
              <a:t>Entendimiento de los datos</a:t>
            </a:r>
            <a:endParaRPr lang="es-CO"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CuadroTexto 402"/>
          <p:cNvSpPr txBox="1"/>
          <p:nvPr/>
        </p:nvSpPr>
        <p:spPr>
          <a:xfrm>
            <a:off x="540000" y="720360"/>
            <a:ext cx="8460000" cy="657360"/>
          </a:xfrm>
          <a:prstGeom prst="rect">
            <a:avLst/>
          </a:prstGeom>
          <a:noFill/>
          <a:ln w="0">
            <a:noFill/>
          </a:ln>
        </p:spPr>
        <p:txBody>
          <a:bodyPr lIns="90000" tIns="45000" rIns="90000" bIns="45000" anchor="t">
            <a:noAutofit/>
          </a:bodyPr>
          <a:lstStyle/>
          <a:p>
            <a:r>
              <a:rPr lang="es-CO" sz="4000" b="0" strike="noStrike" spc="-1" dirty="0" smtClean="0">
                <a:latin typeface="Arial"/>
              </a:rPr>
              <a:t>Dataset</a:t>
            </a:r>
            <a:endParaRPr lang="es-CO" sz="4000" b="0" strike="noStrike" spc="-1" dirty="0">
              <a:latin typeface="Arial"/>
            </a:endParaRPr>
          </a:p>
        </p:txBody>
      </p:sp>
      <p:sp>
        <p:nvSpPr>
          <p:cNvPr id="404" name="CuadroTexto 403"/>
          <p:cNvSpPr txBox="1"/>
          <p:nvPr/>
        </p:nvSpPr>
        <p:spPr>
          <a:xfrm>
            <a:off x="360000" y="1620360"/>
            <a:ext cx="11520000" cy="79740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John Thickstun, Zaid Harchaoui y Sham Kakade tienen su dataset de musinet en kaggle</a:t>
            </a:r>
          </a:p>
        </p:txBody>
      </p:sp>
      <p:sp>
        <p:nvSpPr>
          <p:cNvPr id="405" name="Marcador de texto 11"/>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13" name="CuadroTexto 412"/>
          <p:cNvSpPr txBox="1"/>
          <p:nvPr/>
        </p:nvSpPr>
        <p:spPr>
          <a:xfrm>
            <a:off x="4285777" y="6403453"/>
            <a:ext cx="3491530" cy="602280"/>
          </a:xfrm>
          <a:prstGeom prst="rect">
            <a:avLst/>
          </a:prstGeom>
          <a:noFill/>
          <a:ln w="0">
            <a:noFill/>
          </a:ln>
        </p:spPr>
        <p:txBody>
          <a:bodyPr lIns="90000" tIns="45000" rIns="90000" bIns="45000" anchor="t">
            <a:noAutofit/>
          </a:bodyPr>
          <a:lstStyle/>
          <a:p>
            <a:r>
              <a:rPr lang="es-CO" sz="1800" b="0" strike="noStrike" spc="-1" dirty="0" smtClean="0">
                <a:latin typeface="Arial"/>
              </a:rPr>
              <a:t>11 instrumentos musicales</a:t>
            </a:r>
            <a:endParaRPr lang="es-CO" sz="1800" b="0" strike="noStrike" spc="-1" dirty="0">
              <a:latin typeface="Arial"/>
            </a:endParaRPr>
          </a:p>
        </p:txBody>
      </p:sp>
      <p:sp>
        <p:nvSpPr>
          <p:cNvPr id="2" name="CuadroTexto 1"/>
          <p:cNvSpPr txBox="1"/>
          <p:nvPr/>
        </p:nvSpPr>
        <p:spPr>
          <a:xfrm>
            <a:off x="9000000" y="6393530"/>
            <a:ext cx="3547324" cy="368710"/>
          </a:xfrm>
          <a:prstGeom prst="rect">
            <a:avLst/>
          </a:prstGeom>
          <a:noFill/>
        </p:spPr>
        <p:txBody>
          <a:bodyPr wrap="square" rtlCol="0">
            <a:spAutoFit/>
          </a:bodyPr>
          <a:lstStyle/>
          <a:p>
            <a:r>
              <a:rPr lang="es-ES" i="1" dirty="0" smtClean="0"/>
              <a:t>Entendimiento de los datos</a:t>
            </a:r>
            <a:endParaRPr lang="es-CO" i="1" dirty="0"/>
          </a:p>
        </p:txBody>
      </p:sp>
      <p:sp>
        <p:nvSpPr>
          <p:cNvPr id="4" name="AutoShape 2" descr="Ilustración vectorial de dibujos animados piano de cola instrumento musical  colorido | Vector Prem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Imagen 4"/>
          <p:cNvPicPr>
            <a:picLocks noChangeAspect="1"/>
          </p:cNvPicPr>
          <p:nvPr/>
        </p:nvPicPr>
        <p:blipFill>
          <a:blip r:embed="rId3"/>
          <a:stretch>
            <a:fillRect/>
          </a:stretch>
        </p:blipFill>
        <p:spPr>
          <a:xfrm>
            <a:off x="7087268" y="4643768"/>
            <a:ext cx="1419556" cy="1401239"/>
          </a:xfrm>
          <a:prstGeom prst="rect">
            <a:avLst/>
          </a:prstGeom>
        </p:spPr>
      </p:pic>
      <p:pic>
        <p:nvPicPr>
          <p:cNvPr id="6" name="Imagen 5"/>
          <p:cNvPicPr>
            <a:picLocks noChangeAspect="1"/>
          </p:cNvPicPr>
          <p:nvPr/>
        </p:nvPicPr>
        <p:blipFill>
          <a:blip r:embed="rId4"/>
          <a:stretch>
            <a:fillRect/>
          </a:stretch>
        </p:blipFill>
        <p:spPr>
          <a:xfrm>
            <a:off x="1003054" y="2852358"/>
            <a:ext cx="1248934" cy="1248934"/>
          </a:xfrm>
          <a:prstGeom prst="rect">
            <a:avLst/>
          </a:prstGeom>
        </p:spPr>
      </p:pic>
      <p:pic>
        <p:nvPicPr>
          <p:cNvPr id="4100" name="Picture 4" descr="https://multimedia.bbycastatic.ca/multimedia/products/150x150/104/10476/10476576.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7300" y="2674701"/>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TRIL HERCULES PARA VIOLONCHELO DS-580B"/>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4952" y="2513973"/>
            <a:ext cx="1847587" cy="184758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GD Mini Clarinete Modelo Exquisito Escritorio Instrumento Musical  Decoración Adornos Musicales Con Caja Delicada | Shopee Colombi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1060" y="2492828"/>
            <a:ext cx="1792495" cy="179249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Fagot. Instrumentos musicales – Canal del Área de Tecnología Educativ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18953" y="2366297"/>
            <a:ext cx="1427833" cy="2020564"/>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http2.mlstatic.com/D_NQ_NP_671228-CBT48403498136_122021-O.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7654" y="4507339"/>
            <a:ext cx="1519735" cy="1158038"/>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Oboe Oboes Woodwinds Music Instrument Aislado Sobre Fondo Blanco Foto de  stock y más banco de imágenes de Oboe - iStock"/>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840756" y="2221577"/>
            <a:ext cx="1190957" cy="2184068"/>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Ilustración De Dibujos Animados De La Flauta Instrumentos Musicales Objeto  Clip Art Ilustraciones Svg, Vectoriales, Clip Art Vectorizado Libre De  Derechos. Image 2211167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90231" y="4552855"/>
            <a:ext cx="1014373" cy="1218748"/>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Amazon Los más vendidos: Mejor Claves de Pequeña Percusió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416840" y="4535890"/>
            <a:ext cx="1350755" cy="1350755"/>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p:cNvPicPr>
            <a:picLocks noChangeAspect="1"/>
          </p:cNvPicPr>
          <p:nvPr/>
        </p:nvPicPr>
        <p:blipFill>
          <a:blip r:embed="rId13"/>
          <a:stretch>
            <a:fillRect/>
          </a:stretch>
        </p:blipFill>
        <p:spPr>
          <a:xfrm>
            <a:off x="5844155" y="2660400"/>
            <a:ext cx="698539" cy="1515926"/>
          </a:xfrm>
          <a:prstGeom prst="rect">
            <a:avLst/>
          </a:prstGeom>
        </p:spPr>
      </p:pic>
      <p:sp>
        <p:nvSpPr>
          <p:cNvPr id="12" name="CuadroTexto 11"/>
          <p:cNvSpPr txBox="1"/>
          <p:nvPr/>
        </p:nvSpPr>
        <p:spPr>
          <a:xfrm>
            <a:off x="7480300" y="5960383"/>
            <a:ext cx="1384300" cy="369332"/>
          </a:xfrm>
          <a:prstGeom prst="rect">
            <a:avLst/>
          </a:prstGeom>
          <a:noFill/>
        </p:spPr>
        <p:txBody>
          <a:bodyPr wrap="square" rtlCol="0">
            <a:spAutoFit/>
          </a:bodyPr>
          <a:lstStyle/>
          <a:p>
            <a:r>
              <a:rPr lang="es-ES" dirty="0" smtClean="0"/>
              <a:t>piano</a:t>
            </a:r>
            <a:endParaRPr lang="es-CO" dirty="0"/>
          </a:p>
        </p:txBody>
      </p:sp>
      <p:sp>
        <p:nvSpPr>
          <p:cNvPr id="13" name="CuadroTexto 12"/>
          <p:cNvSpPr txBox="1"/>
          <p:nvPr/>
        </p:nvSpPr>
        <p:spPr>
          <a:xfrm>
            <a:off x="1030873" y="4038540"/>
            <a:ext cx="1384334" cy="369332"/>
          </a:xfrm>
          <a:prstGeom prst="rect">
            <a:avLst/>
          </a:prstGeom>
          <a:noFill/>
        </p:spPr>
        <p:txBody>
          <a:bodyPr wrap="square" rtlCol="0">
            <a:spAutoFit/>
          </a:bodyPr>
          <a:lstStyle/>
          <a:p>
            <a:r>
              <a:rPr lang="es-ES" dirty="0" err="1" smtClean="0"/>
              <a:t>violin</a:t>
            </a:r>
            <a:endParaRPr lang="es-CO" dirty="0"/>
          </a:p>
        </p:txBody>
      </p:sp>
      <p:sp>
        <p:nvSpPr>
          <p:cNvPr id="14" name="CuadroTexto 13"/>
          <p:cNvSpPr txBox="1"/>
          <p:nvPr/>
        </p:nvSpPr>
        <p:spPr>
          <a:xfrm>
            <a:off x="2753573" y="4101292"/>
            <a:ext cx="1339204" cy="369332"/>
          </a:xfrm>
          <a:prstGeom prst="rect">
            <a:avLst/>
          </a:prstGeom>
          <a:noFill/>
        </p:spPr>
        <p:txBody>
          <a:bodyPr wrap="square" rtlCol="0">
            <a:spAutoFit/>
          </a:bodyPr>
          <a:lstStyle/>
          <a:p>
            <a:r>
              <a:rPr lang="es-ES" dirty="0" smtClean="0"/>
              <a:t>viola</a:t>
            </a:r>
            <a:endParaRPr lang="es-CO" dirty="0"/>
          </a:p>
        </p:txBody>
      </p:sp>
      <p:sp>
        <p:nvSpPr>
          <p:cNvPr id="15" name="CuadroTexto 14"/>
          <p:cNvSpPr txBox="1"/>
          <p:nvPr/>
        </p:nvSpPr>
        <p:spPr>
          <a:xfrm>
            <a:off x="4065510" y="4220979"/>
            <a:ext cx="1338828" cy="369332"/>
          </a:xfrm>
          <a:prstGeom prst="rect">
            <a:avLst/>
          </a:prstGeom>
          <a:noFill/>
        </p:spPr>
        <p:txBody>
          <a:bodyPr wrap="none" rtlCol="0">
            <a:spAutoFit/>
          </a:bodyPr>
          <a:lstStyle/>
          <a:p>
            <a:r>
              <a:rPr lang="es-ES" dirty="0" smtClean="0"/>
              <a:t>violonchelo</a:t>
            </a:r>
            <a:endParaRPr lang="es-CO" dirty="0"/>
          </a:p>
        </p:txBody>
      </p:sp>
      <p:sp>
        <p:nvSpPr>
          <p:cNvPr id="16" name="CuadroTexto 15"/>
          <p:cNvSpPr txBox="1"/>
          <p:nvPr/>
        </p:nvSpPr>
        <p:spPr>
          <a:xfrm>
            <a:off x="5502004" y="4186308"/>
            <a:ext cx="1395827" cy="372361"/>
          </a:xfrm>
          <a:prstGeom prst="rect">
            <a:avLst/>
          </a:prstGeom>
          <a:noFill/>
        </p:spPr>
        <p:txBody>
          <a:bodyPr wrap="square" rtlCol="0">
            <a:spAutoFit/>
          </a:bodyPr>
          <a:lstStyle/>
          <a:p>
            <a:r>
              <a:rPr lang="es-ES" dirty="0" smtClean="0"/>
              <a:t>contrabajo</a:t>
            </a:r>
            <a:endParaRPr lang="es-CO" dirty="0"/>
          </a:p>
        </p:txBody>
      </p:sp>
      <p:sp>
        <p:nvSpPr>
          <p:cNvPr id="17" name="CuadroTexto 16"/>
          <p:cNvSpPr txBox="1"/>
          <p:nvPr/>
        </p:nvSpPr>
        <p:spPr>
          <a:xfrm>
            <a:off x="8864600" y="4220979"/>
            <a:ext cx="1273231" cy="369332"/>
          </a:xfrm>
          <a:prstGeom prst="rect">
            <a:avLst/>
          </a:prstGeom>
          <a:noFill/>
        </p:spPr>
        <p:txBody>
          <a:bodyPr wrap="square" rtlCol="0">
            <a:spAutoFit/>
          </a:bodyPr>
          <a:lstStyle/>
          <a:p>
            <a:r>
              <a:rPr lang="es-ES" dirty="0" smtClean="0"/>
              <a:t>fagot</a:t>
            </a:r>
            <a:endParaRPr lang="es-CO" dirty="0"/>
          </a:p>
        </p:txBody>
      </p:sp>
      <p:sp>
        <p:nvSpPr>
          <p:cNvPr id="18" name="CuadroTexto 17"/>
          <p:cNvSpPr txBox="1"/>
          <p:nvPr/>
        </p:nvSpPr>
        <p:spPr>
          <a:xfrm>
            <a:off x="7203286" y="4181876"/>
            <a:ext cx="1839140" cy="369332"/>
          </a:xfrm>
          <a:prstGeom prst="rect">
            <a:avLst/>
          </a:prstGeom>
          <a:noFill/>
        </p:spPr>
        <p:txBody>
          <a:bodyPr wrap="square" rtlCol="0">
            <a:spAutoFit/>
          </a:bodyPr>
          <a:lstStyle/>
          <a:p>
            <a:r>
              <a:rPr lang="es-ES" dirty="0" smtClean="0"/>
              <a:t>clarinete</a:t>
            </a:r>
            <a:endParaRPr lang="es-CO" dirty="0"/>
          </a:p>
        </p:txBody>
      </p:sp>
      <p:sp>
        <p:nvSpPr>
          <p:cNvPr id="19" name="CuadroTexto 18"/>
          <p:cNvSpPr txBox="1"/>
          <p:nvPr/>
        </p:nvSpPr>
        <p:spPr>
          <a:xfrm>
            <a:off x="923462" y="5596494"/>
            <a:ext cx="1682790" cy="369332"/>
          </a:xfrm>
          <a:prstGeom prst="rect">
            <a:avLst/>
          </a:prstGeom>
          <a:noFill/>
        </p:spPr>
        <p:txBody>
          <a:bodyPr wrap="square" rtlCol="0">
            <a:spAutoFit/>
          </a:bodyPr>
          <a:lstStyle/>
          <a:p>
            <a:r>
              <a:rPr lang="es-ES" dirty="0" smtClean="0"/>
              <a:t>bocina</a:t>
            </a:r>
            <a:endParaRPr lang="es-CO" dirty="0"/>
          </a:p>
        </p:txBody>
      </p:sp>
      <p:sp>
        <p:nvSpPr>
          <p:cNvPr id="20" name="CuadroTexto 19"/>
          <p:cNvSpPr txBox="1"/>
          <p:nvPr/>
        </p:nvSpPr>
        <p:spPr>
          <a:xfrm>
            <a:off x="10110679" y="4285323"/>
            <a:ext cx="1084927" cy="369332"/>
          </a:xfrm>
          <a:prstGeom prst="rect">
            <a:avLst/>
          </a:prstGeom>
          <a:noFill/>
        </p:spPr>
        <p:txBody>
          <a:bodyPr wrap="square" rtlCol="0">
            <a:spAutoFit/>
          </a:bodyPr>
          <a:lstStyle/>
          <a:p>
            <a:r>
              <a:rPr lang="es-ES" dirty="0" smtClean="0"/>
              <a:t>oboe</a:t>
            </a:r>
            <a:endParaRPr lang="es-CO" dirty="0"/>
          </a:p>
        </p:txBody>
      </p:sp>
      <p:sp>
        <p:nvSpPr>
          <p:cNvPr id="21" name="CuadroTexto 20"/>
          <p:cNvSpPr txBox="1"/>
          <p:nvPr/>
        </p:nvSpPr>
        <p:spPr>
          <a:xfrm>
            <a:off x="2916730" y="5762156"/>
            <a:ext cx="1339204" cy="373446"/>
          </a:xfrm>
          <a:prstGeom prst="rect">
            <a:avLst/>
          </a:prstGeom>
          <a:noFill/>
        </p:spPr>
        <p:txBody>
          <a:bodyPr wrap="square" rtlCol="0">
            <a:spAutoFit/>
          </a:bodyPr>
          <a:lstStyle/>
          <a:p>
            <a:r>
              <a:rPr lang="es-ES" dirty="0" smtClean="0"/>
              <a:t>flauta</a:t>
            </a:r>
            <a:endParaRPr lang="es-CO" dirty="0"/>
          </a:p>
        </p:txBody>
      </p:sp>
      <p:sp>
        <p:nvSpPr>
          <p:cNvPr id="22" name="CuadroTexto 21"/>
          <p:cNvSpPr txBox="1"/>
          <p:nvPr/>
        </p:nvSpPr>
        <p:spPr>
          <a:xfrm>
            <a:off x="4635500" y="5853834"/>
            <a:ext cx="2010995" cy="369332"/>
          </a:xfrm>
          <a:prstGeom prst="rect">
            <a:avLst/>
          </a:prstGeom>
          <a:noFill/>
        </p:spPr>
        <p:txBody>
          <a:bodyPr wrap="square" rtlCol="0">
            <a:spAutoFit/>
          </a:bodyPr>
          <a:lstStyle/>
          <a:p>
            <a:r>
              <a:rPr lang="es-ES" dirty="0" smtClean="0"/>
              <a:t>clave</a:t>
            </a:r>
            <a:endParaRPr lang="es-CO" dirty="0"/>
          </a:p>
        </p:txBody>
      </p:sp>
    </p:spTree>
    <p:extLst>
      <p:ext uri="{BB962C8B-B14F-4D97-AF65-F5344CB8AC3E}">
        <p14:creationId xmlns:p14="http://schemas.microsoft.com/office/powerpoint/2010/main" val="80306663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43080" y="3062520"/>
            <a:ext cx="10972440" cy="1144800"/>
          </a:xfrm>
        </p:spPr>
        <p:txBody>
          <a:bodyPr/>
          <a:lstStyle/>
          <a:p>
            <a:r>
              <a:rPr lang="es-ES" i="1" dirty="0"/>
              <a:t>Preparación de los datos</a:t>
            </a:r>
            <a:r>
              <a:rPr lang="es-CO" i="1" dirty="0"/>
              <a:t/>
            </a:r>
            <a:br>
              <a:rPr lang="es-CO" i="1" dirty="0"/>
            </a:br>
            <a:endParaRPr lang="es-CO" dirty="0"/>
          </a:p>
        </p:txBody>
      </p:sp>
    </p:spTree>
    <p:extLst>
      <p:ext uri="{BB962C8B-B14F-4D97-AF65-F5344CB8AC3E}">
        <p14:creationId xmlns:p14="http://schemas.microsoft.com/office/powerpoint/2010/main" val="8425519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CuadroTexto 415"/>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dirty="0" smtClean="0">
                <a:latin typeface="Arial"/>
              </a:rPr>
              <a:t>Pre-procesado de datos</a:t>
            </a:r>
            <a:endParaRPr lang="es-CO" sz="4000" b="0" strike="noStrike" spc="-1" dirty="0">
              <a:latin typeface="Arial"/>
            </a:endParaRPr>
          </a:p>
        </p:txBody>
      </p:sp>
      <p:sp>
        <p:nvSpPr>
          <p:cNvPr id="417" name="Marcador de texto 12"/>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 name="CuadroTexto 4"/>
          <p:cNvSpPr txBox="1"/>
          <p:nvPr/>
        </p:nvSpPr>
        <p:spPr>
          <a:xfrm>
            <a:off x="9000000" y="6393530"/>
            <a:ext cx="3547324" cy="368710"/>
          </a:xfrm>
          <a:prstGeom prst="rect">
            <a:avLst/>
          </a:prstGeom>
          <a:noFill/>
        </p:spPr>
        <p:txBody>
          <a:bodyPr wrap="square" rtlCol="0">
            <a:spAutoFit/>
          </a:bodyPr>
          <a:lstStyle/>
          <a:p>
            <a:r>
              <a:rPr lang="es-ES" i="1" dirty="0" smtClean="0"/>
              <a:t>Preparación de los datos</a:t>
            </a:r>
            <a:endParaRPr lang="es-CO" i="1" dirty="0"/>
          </a:p>
        </p:txBody>
      </p:sp>
      <p:sp>
        <p:nvSpPr>
          <p:cNvPr id="2" name="Rectángulo redondeado 1"/>
          <p:cNvSpPr/>
          <p:nvPr/>
        </p:nvSpPr>
        <p:spPr>
          <a:xfrm>
            <a:off x="2347317" y="2051278"/>
            <a:ext cx="1380240" cy="11887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CuadroTexto 2"/>
          <p:cNvSpPr txBox="1"/>
          <p:nvPr/>
        </p:nvSpPr>
        <p:spPr>
          <a:xfrm>
            <a:off x="2422497" y="2291695"/>
            <a:ext cx="1722120" cy="707886"/>
          </a:xfrm>
          <a:prstGeom prst="rect">
            <a:avLst/>
          </a:prstGeom>
          <a:noFill/>
        </p:spPr>
        <p:txBody>
          <a:bodyPr wrap="square" rtlCol="0">
            <a:spAutoFit/>
          </a:bodyPr>
          <a:lstStyle/>
          <a:p>
            <a:r>
              <a:rPr lang="es-ES" sz="4000" dirty="0" smtClean="0"/>
              <a:t>.wav</a:t>
            </a:r>
            <a:endParaRPr lang="es-CO" sz="4000" dirty="0"/>
          </a:p>
        </p:txBody>
      </p:sp>
      <p:sp>
        <p:nvSpPr>
          <p:cNvPr id="4" name="CuadroTexto 3"/>
          <p:cNvSpPr txBox="1"/>
          <p:nvPr/>
        </p:nvSpPr>
        <p:spPr>
          <a:xfrm>
            <a:off x="1912677" y="3295749"/>
            <a:ext cx="2216700" cy="369332"/>
          </a:xfrm>
          <a:prstGeom prst="rect">
            <a:avLst/>
          </a:prstGeom>
          <a:noFill/>
        </p:spPr>
        <p:txBody>
          <a:bodyPr wrap="square" rtlCol="0">
            <a:spAutoFit/>
          </a:bodyPr>
          <a:lstStyle/>
          <a:p>
            <a:r>
              <a:rPr lang="es-ES" dirty="0" err="1" smtClean="0"/>
              <a:t>Size</a:t>
            </a:r>
            <a:r>
              <a:rPr lang="es-ES" dirty="0" smtClean="0"/>
              <a:t> vector ±1200M </a:t>
            </a:r>
            <a:endParaRPr lang="es-CO" dirty="0"/>
          </a:p>
        </p:txBody>
      </p:sp>
      <p:sp>
        <p:nvSpPr>
          <p:cNvPr id="9" name="Rectángulo redondeado 8"/>
          <p:cNvSpPr/>
          <p:nvPr/>
        </p:nvSpPr>
        <p:spPr>
          <a:xfrm>
            <a:off x="4917819" y="4236379"/>
            <a:ext cx="2550900" cy="132997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CuadroTexto 9"/>
          <p:cNvSpPr txBox="1"/>
          <p:nvPr/>
        </p:nvSpPr>
        <p:spPr>
          <a:xfrm>
            <a:off x="4987902" y="4420820"/>
            <a:ext cx="2480817" cy="954107"/>
          </a:xfrm>
          <a:prstGeom prst="rect">
            <a:avLst/>
          </a:prstGeom>
          <a:noFill/>
        </p:spPr>
        <p:txBody>
          <a:bodyPr wrap="square" rtlCol="0">
            <a:spAutoFit/>
          </a:bodyPr>
          <a:lstStyle/>
          <a:p>
            <a:r>
              <a:rPr lang="es-ES" sz="2800" dirty="0" smtClean="0"/>
              <a:t>Extracción de características</a:t>
            </a:r>
            <a:endParaRPr lang="es-CO" sz="2800" dirty="0"/>
          </a:p>
        </p:txBody>
      </p:sp>
      <p:sp>
        <p:nvSpPr>
          <p:cNvPr id="11" name="CuadroTexto 10"/>
          <p:cNvSpPr txBox="1"/>
          <p:nvPr/>
        </p:nvSpPr>
        <p:spPr>
          <a:xfrm>
            <a:off x="5372199" y="5657739"/>
            <a:ext cx="2096520" cy="369332"/>
          </a:xfrm>
          <a:prstGeom prst="rect">
            <a:avLst/>
          </a:prstGeom>
          <a:noFill/>
        </p:spPr>
        <p:txBody>
          <a:bodyPr wrap="square" rtlCol="0">
            <a:spAutoFit/>
          </a:bodyPr>
          <a:lstStyle/>
          <a:p>
            <a:r>
              <a:rPr lang="es-ES" dirty="0" err="1" smtClean="0"/>
              <a:t>Size</a:t>
            </a:r>
            <a:r>
              <a:rPr lang="es-ES" dirty="0" smtClean="0"/>
              <a:t> vector 26</a:t>
            </a:r>
            <a:endParaRPr lang="es-CO" dirty="0"/>
          </a:p>
        </p:txBody>
      </p:sp>
      <p:sp>
        <p:nvSpPr>
          <p:cNvPr id="12" name="Rectángulo redondeado 11"/>
          <p:cNvSpPr/>
          <p:nvPr/>
        </p:nvSpPr>
        <p:spPr>
          <a:xfrm>
            <a:off x="8598222" y="4326513"/>
            <a:ext cx="1380240" cy="11887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CuadroTexto 12"/>
          <p:cNvSpPr txBox="1"/>
          <p:nvPr/>
        </p:nvSpPr>
        <p:spPr>
          <a:xfrm>
            <a:off x="8675922" y="4593592"/>
            <a:ext cx="1722120" cy="707886"/>
          </a:xfrm>
          <a:prstGeom prst="rect">
            <a:avLst/>
          </a:prstGeom>
          <a:noFill/>
        </p:spPr>
        <p:txBody>
          <a:bodyPr wrap="square" rtlCol="0">
            <a:spAutoFit/>
          </a:bodyPr>
          <a:lstStyle/>
          <a:p>
            <a:r>
              <a:rPr lang="es-ES" sz="4000" dirty="0" smtClean="0"/>
              <a:t>PCA</a:t>
            </a:r>
            <a:endParaRPr lang="es-CO" sz="4000" dirty="0"/>
          </a:p>
        </p:txBody>
      </p:sp>
      <p:sp>
        <p:nvSpPr>
          <p:cNvPr id="14" name="CuadroTexto 13"/>
          <p:cNvSpPr txBox="1"/>
          <p:nvPr/>
        </p:nvSpPr>
        <p:spPr>
          <a:xfrm>
            <a:off x="8488722" y="5597646"/>
            <a:ext cx="2096520" cy="369332"/>
          </a:xfrm>
          <a:prstGeom prst="rect">
            <a:avLst/>
          </a:prstGeom>
          <a:noFill/>
        </p:spPr>
        <p:txBody>
          <a:bodyPr wrap="square" rtlCol="0">
            <a:spAutoFit/>
          </a:bodyPr>
          <a:lstStyle/>
          <a:p>
            <a:r>
              <a:rPr lang="es-ES" dirty="0" err="1" smtClean="0"/>
              <a:t>Size</a:t>
            </a:r>
            <a:r>
              <a:rPr lang="es-ES" dirty="0" smtClean="0"/>
              <a:t> vector 16</a:t>
            </a:r>
            <a:endParaRPr lang="es-CO" dirty="0"/>
          </a:p>
        </p:txBody>
      </p:sp>
      <p:sp>
        <p:nvSpPr>
          <p:cNvPr id="15" name="Rectángulo redondeado 14"/>
          <p:cNvSpPr/>
          <p:nvPr/>
        </p:nvSpPr>
        <p:spPr>
          <a:xfrm>
            <a:off x="4634727" y="2039058"/>
            <a:ext cx="1380240" cy="11887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CuadroTexto 15"/>
          <p:cNvSpPr txBox="1"/>
          <p:nvPr/>
        </p:nvSpPr>
        <p:spPr>
          <a:xfrm>
            <a:off x="4722957" y="2119665"/>
            <a:ext cx="1287900" cy="1077218"/>
          </a:xfrm>
          <a:prstGeom prst="rect">
            <a:avLst/>
          </a:prstGeom>
          <a:noFill/>
        </p:spPr>
        <p:txBody>
          <a:bodyPr wrap="square" rtlCol="0">
            <a:spAutoFit/>
          </a:bodyPr>
          <a:lstStyle/>
          <a:p>
            <a:r>
              <a:rPr lang="es-ES" sz="3200" dirty="0" smtClean="0"/>
              <a:t>Split   2 </a:t>
            </a:r>
            <a:r>
              <a:rPr lang="es-ES" sz="3200" dirty="0" err="1" smtClean="0"/>
              <a:t>seg</a:t>
            </a:r>
            <a:endParaRPr lang="es-CO" sz="3200" dirty="0"/>
          </a:p>
        </p:txBody>
      </p:sp>
      <p:sp>
        <p:nvSpPr>
          <p:cNvPr id="17" name="CuadroTexto 16"/>
          <p:cNvSpPr txBox="1"/>
          <p:nvPr/>
        </p:nvSpPr>
        <p:spPr>
          <a:xfrm>
            <a:off x="4318647" y="3283529"/>
            <a:ext cx="2096520" cy="369332"/>
          </a:xfrm>
          <a:prstGeom prst="rect">
            <a:avLst/>
          </a:prstGeom>
          <a:noFill/>
        </p:spPr>
        <p:txBody>
          <a:bodyPr wrap="square" rtlCol="0">
            <a:spAutoFit/>
          </a:bodyPr>
          <a:lstStyle/>
          <a:p>
            <a:r>
              <a:rPr lang="es-ES" dirty="0" err="1" smtClean="0"/>
              <a:t>Size</a:t>
            </a:r>
            <a:r>
              <a:rPr lang="es-ES" dirty="0" smtClean="0"/>
              <a:t> vector ±173K </a:t>
            </a:r>
            <a:endParaRPr lang="es-CO" dirty="0"/>
          </a:p>
        </p:txBody>
      </p:sp>
      <p:sp>
        <p:nvSpPr>
          <p:cNvPr id="6" name="Flecha derecha 5"/>
          <p:cNvSpPr/>
          <p:nvPr/>
        </p:nvSpPr>
        <p:spPr>
          <a:xfrm>
            <a:off x="3840627" y="2359584"/>
            <a:ext cx="716280" cy="5973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a:solidFill>
                  <a:schemeClr val="tx1"/>
                </a:solidFill>
              </a:ln>
              <a:noFill/>
            </a:endParaRPr>
          </a:p>
        </p:txBody>
      </p:sp>
      <p:sp>
        <p:nvSpPr>
          <p:cNvPr id="19" name="Flecha derecha 18"/>
          <p:cNvSpPr/>
          <p:nvPr/>
        </p:nvSpPr>
        <p:spPr>
          <a:xfrm>
            <a:off x="6193971" y="2402201"/>
            <a:ext cx="716280" cy="5973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a:solidFill>
                  <a:schemeClr val="tx1"/>
                </a:solidFill>
              </a:ln>
              <a:noFill/>
            </a:endParaRPr>
          </a:p>
        </p:txBody>
      </p:sp>
      <p:sp>
        <p:nvSpPr>
          <p:cNvPr id="20" name="Flecha derecha 19"/>
          <p:cNvSpPr/>
          <p:nvPr/>
        </p:nvSpPr>
        <p:spPr>
          <a:xfrm>
            <a:off x="7747692" y="4648717"/>
            <a:ext cx="716280" cy="5973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a:solidFill>
                  <a:schemeClr val="tx1"/>
                </a:solidFill>
              </a:ln>
              <a:noFill/>
            </a:endParaRPr>
          </a:p>
        </p:txBody>
      </p:sp>
      <p:sp>
        <p:nvSpPr>
          <p:cNvPr id="21" name="CuadroTexto 20"/>
          <p:cNvSpPr txBox="1"/>
          <p:nvPr/>
        </p:nvSpPr>
        <p:spPr>
          <a:xfrm>
            <a:off x="7192617" y="2148956"/>
            <a:ext cx="2966610" cy="1077218"/>
          </a:xfrm>
          <a:prstGeom prst="rect">
            <a:avLst/>
          </a:prstGeom>
          <a:noFill/>
        </p:spPr>
        <p:txBody>
          <a:bodyPr wrap="square" rtlCol="0">
            <a:spAutoFit/>
          </a:bodyPr>
          <a:lstStyle/>
          <a:p>
            <a:r>
              <a:rPr lang="es-ES" sz="3200" dirty="0" smtClean="0"/>
              <a:t>Audio data </a:t>
            </a:r>
            <a:r>
              <a:rPr lang="es-ES" sz="3200" dirty="0" err="1" smtClean="0"/>
              <a:t>augmentation</a:t>
            </a:r>
            <a:endParaRPr lang="es-CO" sz="3200" dirty="0"/>
          </a:p>
        </p:txBody>
      </p:sp>
      <p:sp>
        <p:nvSpPr>
          <p:cNvPr id="22" name="Rectángulo redondeado 21"/>
          <p:cNvSpPr/>
          <p:nvPr/>
        </p:nvSpPr>
        <p:spPr>
          <a:xfrm>
            <a:off x="7042704" y="1987281"/>
            <a:ext cx="2984070" cy="132997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redondeado 22"/>
          <p:cNvSpPr/>
          <p:nvPr/>
        </p:nvSpPr>
        <p:spPr>
          <a:xfrm>
            <a:off x="2316132" y="4310559"/>
            <a:ext cx="1380240" cy="11887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CuadroTexto 23"/>
          <p:cNvSpPr txBox="1"/>
          <p:nvPr/>
        </p:nvSpPr>
        <p:spPr>
          <a:xfrm>
            <a:off x="2391312" y="4550976"/>
            <a:ext cx="1722120" cy="707886"/>
          </a:xfrm>
          <a:prstGeom prst="rect">
            <a:avLst/>
          </a:prstGeom>
          <a:noFill/>
        </p:spPr>
        <p:txBody>
          <a:bodyPr wrap="square" rtlCol="0">
            <a:spAutoFit/>
          </a:bodyPr>
          <a:lstStyle/>
          <a:p>
            <a:r>
              <a:rPr lang="es-ES" sz="4000" dirty="0" smtClean="0"/>
              <a:t>.wav</a:t>
            </a:r>
            <a:endParaRPr lang="es-CO" sz="4000" dirty="0"/>
          </a:p>
        </p:txBody>
      </p:sp>
      <p:sp>
        <p:nvSpPr>
          <p:cNvPr id="25" name="Flecha derecha 24"/>
          <p:cNvSpPr/>
          <p:nvPr/>
        </p:nvSpPr>
        <p:spPr>
          <a:xfrm>
            <a:off x="3994928" y="4648717"/>
            <a:ext cx="716280" cy="5973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a:solidFill>
                  <a:schemeClr val="tx1"/>
                </a:solidFill>
              </a:ln>
              <a:noFill/>
            </a:endParaRPr>
          </a:p>
        </p:txBody>
      </p:sp>
      <p:sp>
        <p:nvSpPr>
          <p:cNvPr id="26" name="CuadroTexto 25"/>
          <p:cNvSpPr txBox="1"/>
          <p:nvPr/>
        </p:nvSpPr>
        <p:spPr>
          <a:xfrm>
            <a:off x="7321677" y="3399890"/>
            <a:ext cx="2382270" cy="369332"/>
          </a:xfrm>
          <a:prstGeom prst="rect">
            <a:avLst/>
          </a:prstGeom>
          <a:noFill/>
        </p:spPr>
        <p:txBody>
          <a:bodyPr wrap="square" rtlCol="0">
            <a:spAutoFit/>
          </a:bodyPr>
          <a:lstStyle/>
          <a:p>
            <a:r>
              <a:rPr lang="es-ES" dirty="0" smtClean="0"/>
              <a:t>1 audio =&gt; 9 audios</a:t>
            </a:r>
            <a:endParaRPr lang="es-CO" dirty="0"/>
          </a:p>
        </p:txBody>
      </p:sp>
      <p:sp>
        <p:nvSpPr>
          <p:cNvPr id="27" name="CuadroTexto 26"/>
          <p:cNvSpPr txBox="1"/>
          <p:nvPr/>
        </p:nvSpPr>
        <p:spPr>
          <a:xfrm>
            <a:off x="1957992" y="5535330"/>
            <a:ext cx="2096520" cy="369332"/>
          </a:xfrm>
          <a:prstGeom prst="rect">
            <a:avLst/>
          </a:prstGeom>
          <a:noFill/>
        </p:spPr>
        <p:txBody>
          <a:bodyPr wrap="square" rtlCol="0">
            <a:spAutoFit/>
          </a:bodyPr>
          <a:lstStyle/>
          <a:p>
            <a:r>
              <a:rPr lang="es-ES" dirty="0" err="1" smtClean="0"/>
              <a:t>Size</a:t>
            </a:r>
            <a:r>
              <a:rPr lang="es-ES" dirty="0" smtClean="0"/>
              <a:t> vector ±173K </a:t>
            </a:r>
            <a:endParaRPr lang="es-CO" dirty="0"/>
          </a:p>
        </p:txBody>
      </p:sp>
      <p:sp>
        <p:nvSpPr>
          <p:cNvPr id="7" name="Elipse 6"/>
          <p:cNvSpPr/>
          <p:nvPr/>
        </p:nvSpPr>
        <p:spPr>
          <a:xfrm>
            <a:off x="790092" y="2234971"/>
            <a:ext cx="863117" cy="90518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CuadroTexto 28"/>
          <p:cNvSpPr txBox="1"/>
          <p:nvPr/>
        </p:nvSpPr>
        <p:spPr>
          <a:xfrm>
            <a:off x="972389" y="2333622"/>
            <a:ext cx="1722120" cy="707886"/>
          </a:xfrm>
          <a:prstGeom prst="rect">
            <a:avLst/>
          </a:prstGeom>
          <a:noFill/>
        </p:spPr>
        <p:txBody>
          <a:bodyPr wrap="square" rtlCol="0">
            <a:spAutoFit/>
          </a:bodyPr>
          <a:lstStyle/>
          <a:p>
            <a:r>
              <a:rPr lang="es-ES" sz="4000" b="1" dirty="0">
                <a:solidFill>
                  <a:srgbClr val="FF0000"/>
                </a:solidFill>
              </a:rPr>
              <a:t>1</a:t>
            </a:r>
            <a:endParaRPr lang="es-CO" sz="4000" b="1" dirty="0">
              <a:solidFill>
                <a:srgbClr val="FF0000"/>
              </a:solidFill>
            </a:endParaRPr>
          </a:p>
        </p:txBody>
      </p:sp>
      <p:sp>
        <p:nvSpPr>
          <p:cNvPr id="30" name="Elipse 29"/>
          <p:cNvSpPr/>
          <p:nvPr/>
        </p:nvSpPr>
        <p:spPr>
          <a:xfrm>
            <a:off x="790092" y="4445279"/>
            <a:ext cx="863117" cy="90518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CuadroTexto 30"/>
          <p:cNvSpPr txBox="1"/>
          <p:nvPr/>
        </p:nvSpPr>
        <p:spPr>
          <a:xfrm>
            <a:off x="972313" y="4550976"/>
            <a:ext cx="1722120" cy="707886"/>
          </a:xfrm>
          <a:prstGeom prst="rect">
            <a:avLst/>
          </a:prstGeom>
          <a:noFill/>
        </p:spPr>
        <p:txBody>
          <a:bodyPr wrap="square" rtlCol="0">
            <a:spAutoFit/>
          </a:bodyPr>
          <a:lstStyle/>
          <a:p>
            <a:r>
              <a:rPr lang="es-ES" sz="4000" b="1" dirty="0" smtClean="0">
                <a:solidFill>
                  <a:srgbClr val="FF0000"/>
                </a:solidFill>
              </a:rPr>
              <a:t>2</a:t>
            </a:r>
            <a:endParaRPr lang="es-CO" sz="4000" b="1" dirty="0">
              <a:solidFill>
                <a:srgbClr val="FF0000"/>
              </a:solidFill>
            </a:endParaRPr>
          </a:p>
        </p:txBody>
      </p:sp>
    </p:spTree>
    <p:extLst>
      <p:ext uri="{BB962C8B-B14F-4D97-AF65-F5344CB8AC3E}">
        <p14:creationId xmlns:p14="http://schemas.microsoft.com/office/powerpoint/2010/main" val="108485211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CuadroTexto 415"/>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dirty="0" smtClean="0">
                <a:latin typeface="Arial"/>
              </a:rPr>
              <a:t>Pre-procesado de datos</a:t>
            </a:r>
            <a:endParaRPr lang="es-CO" sz="4000" b="0" strike="noStrike" spc="-1" dirty="0">
              <a:latin typeface="Arial"/>
            </a:endParaRPr>
          </a:p>
        </p:txBody>
      </p:sp>
      <p:sp>
        <p:nvSpPr>
          <p:cNvPr id="417" name="Marcador de texto 12"/>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 name="CuadroTexto 4"/>
          <p:cNvSpPr txBox="1"/>
          <p:nvPr/>
        </p:nvSpPr>
        <p:spPr>
          <a:xfrm>
            <a:off x="9000000" y="6393530"/>
            <a:ext cx="3547324" cy="368710"/>
          </a:xfrm>
          <a:prstGeom prst="rect">
            <a:avLst/>
          </a:prstGeom>
          <a:noFill/>
        </p:spPr>
        <p:txBody>
          <a:bodyPr wrap="square" rtlCol="0">
            <a:spAutoFit/>
          </a:bodyPr>
          <a:lstStyle/>
          <a:p>
            <a:r>
              <a:rPr lang="es-ES" i="1" dirty="0" smtClean="0"/>
              <a:t>Preparación de los datos</a:t>
            </a:r>
            <a:endParaRPr lang="es-CO" i="1" dirty="0"/>
          </a:p>
        </p:txBody>
      </p:sp>
      <p:sp>
        <p:nvSpPr>
          <p:cNvPr id="15" name="Rectángulo redondeado 14"/>
          <p:cNvSpPr/>
          <p:nvPr/>
        </p:nvSpPr>
        <p:spPr>
          <a:xfrm>
            <a:off x="1151048" y="2234320"/>
            <a:ext cx="1380240" cy="11887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CuadroTexto 15"/>
          <p:cNvSpPr txBox="1"/>
          <p:nvPr/>
        </p:nvSpPr>
        <p:spPr>
          <a:xfrm>
            <a:off x="1239278" y="2314927"/>
            <a:ext cx="1287900" cy="1077218"/>
          </a:xfrm>
          <a:prstGeom prst="rect">
            <a:avLst/>
          </a:prstGeom>
          <a:noFill/>
        </p:spPr>
        <p:txBody>
          <a:bodyPr wrap="square" rtlCol="0">
            <a:spAutoFit/>
          </a:bodyPr>
          <a:lstStyle/>
          <a:p>
            <a:r>
              <a:rPr lang="es-ES" sz="3200" dirty="0" smtClean="0"/>
              <a:t>Split   2 </a:t>
            </a:r>
            <a:r>
              <a:rPr lang="es-ES" sz="3200" dirty="0" err="1" smtClean="0"/>
              <a:t>seg</a:t>
            </a:r>
            <a:endParaRPr lang="es-CO" sz="3200" dirty="0"/>
          </a:p>
        </p:txBody>
      </p:sp>
      <p:sp>
        <p:nvSpPr>
          <p:cNvPr id="17" name="CuadroTexto 16"/>
          <p:cNvSpPr txBox="1"/>
          <p:nvPr/>
        </p:nvSpPr>
        <p:spPr>
          <a:xfrm>
            <a:off x="834968" y="3478791"/>
            <a:ext cx="2096520" cy="369332"/>
          </a:xfrm>
          <a:prstGeom prst="rect">
            <a:avLst/>
          </a:prstGeom>
          <a:noFill/>
        </p:spPr>
        <p:txBody>
          <a:bodyPr wrap="square" rtlCol="0">
            <a:spAutoFit/>
          </a:bodyPr>
          <a:lstStyle/>
          <a:p>
            <a:r>
              <a:rPr lang="es-ES" dirty="0" err="1" smtClean="0"/>
              <a:t>Size</a:t>
            </a:r>
            <a:r>
              <a:rPr lang="es-ES" dirty="0" smtClean="0"/>
              <a:t> </a:t>
            </a:r>
            <a:r>
              <a:rPr lang="es-ES" dirty="0"/>
              <a:t>vector ±</a:t>
            </a:r>
            <a:r>
              <a:rPr lang="es-ES" dirty="0" smtClean="0"/>
              <a:t>173K </a:t>
            </a:r>
            <a:endParaRPr lang="es-CO" dirty="0"/>
          </a:p>
        </p:txBody>
      </p:sp>
      <p:pic>
        <p:nvPicPr>
          <p:cNvPr id="21" name="Image1"/>
          <p:cNvPicPr/>
          <p:nvPr/>
        </p:nvPicPr>
        <p:blipFill rotWithShape="1">
          <a:blip r:embed="rId2"/>
          <a:srcRect t="9929" b="10135"/>
          <a:stretch/>
        </p:blipFill>
        <p:spPr bwMode="auto">
          <a:xfrm>
            <a:off x="3672349" y="1415845"/>
            <a:ext cx="7484772" cy="33678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Imagen 17"/>
          <p:cNvPicPr>
            <a:picLocks noChangeAspect="1"/>
          </p:cNvPicPr>
          <p:nvPr/>
        </p:nvPicPr>
        <p:blipFill>
          <a:blip r:embed="rId3"/>
          <a:stretch>
            <a:fillRect/>
          </a:stretch>
        </p:blipFill>
        <p:spPr>
          <a:xfrm>
            <a:off x="540000" y="5757348"/>
            <a:ext cx="10850489" cy="466790"/>
          </a:xfrm>
          <a:prstGeom prst="rect">
            <a:avLst/>
          </a:prstGeom>
        </p:spPr>
      </p:pic>
      <p:sp>
        <p:nvSpPr>
          <p:cNvPr id="22" name="Elipse 21"/>
          <p:cNvSpPr/>
          <p:nvPr/>
        </p:nvSpPr>
        <p:spPr>
          <a:xfrm>
            <a:off x="7831394" y="2557879"/>
            <a:ext cx="545690" cy="56950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Elipse 24"/>
          <p:cNvSpPr/>
          <p:nvPr/>
        </p:nvSpPr>
        <p:spPr>
          <a:xfrm>
            <a:off x="5020897" y="1637208"/>
            <a:ext cx="545690" cy="56950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4" name="Conector recto de flecha 23"/>
          <p:cNvCxnSpPr/>
          <p:nvPr/>
        </p:nvCxnSpPr>
        <p:spPr>
          <a:xfrm flipV="1">
            <a:off x="7211577" y="3030073"/>
            <a:ext cx="501830" cy="4478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CuadroTexto 25"/>
          <p:cNvSpPr txBox="1"/>
          <p:nvPr/>
        </p:nvSpPr>
        <p:spPr>
          <a:xfrm>
            <a:off x="5293742" y="3477885"/>
            <a:ext cx="2767238" cy="461665"/>
          </a:xfrm>
          <a:prstGeom prst="rect">
            <a:avLst/>
          </a:prstGeom>
          <a:noFill/>
        </p:spPr>
        <p:txBody>
          <a:bodyPr wrap="square" rtlCol="0">
            <a:spAutoFit/>
          </a:bodyPr>
          <a:lstStyle/>
          <a:p>
            <a:r>
              <a:rPr lang="es-ES" sz="2400" b="1" dirty="0" smtClean="0">
                <a:solidFill>
                  <a:srgbClr val="FF0000"/>
                </a:solidFill>
              </a:rPr>
              <a:t>Puntos inflexión</a:t>
            </a:r>
            <a:endParaRPr lang="es-CO" sz="2400" b="1" dirty="0">
              <a:solidFill>
                <a:srgbClr val="FF0000"/>
              </a:solidFill>
            </a:endParaRPr>
          </a:p>
        </p:txBody>
      </p:sp>
      <p:cxnSp>
        <p:nvCxnSpPr>
          <p:cNvPr id="31" name="Conector recto de flecha 30"/>
          <p:cNvCxnSpPr/>
          <p:nvPr/>
        </p:nvCxnSpPr>
        <p:spPr>
          <a:xfrm flipH="1" flipV="1">
            <a:off x="5467530" y="2388487"/>
            <a:ext cx="497324" cy="10666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34"/>
          <p:cNvCxnSpPr/>
          <p:nvPr/>
        </p:nvCxnSpPr>
        <p:spPr>
          <a:xfrm flipH="1">
            <a:off x="8052619" y="2842631"/>
            <a:ext cx="8364" cy="152813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0" name="CuadroTexto 39"/>
          <p:cNvSpPr txBox="1"/>
          <p:nvPr/>
        </p:nvSpPr>
        <p:spPr>
          <a:xfrm>
            <a:off x="8377084" y="2435713"/>
            <a:ext cx="1415845" cy="369332"/>
          </a:xfrm>
          <a:prstGeom prst="rect">
            <a:avLst/>
          </a:prstGeom>
          <a:noFill/>
        </p:spPr>
        <p:txBody>
          <a:bodyPr wrap="square" rtlCol="0">
            <a:spAutoFit/>
          </a:bodyPr>
          <a:lstStyle/>
          <a:p>
            <a:r>
              <a:rPr lang="es-ES" dirty="0" smtClean="0"/>
              <a:t>90.57%</a:t>
            </a:r>
            <a:endParaRPr lang="es-CO" dirty="0"/>
          </a:p>
        </p:txBody>
      </p:sp>
      <p:sp>
        <p:nvSpPr>
          <p:cNvPr id="43" name="CuadroTexto 42"/>
          <p:cNvSpPr txBox="1"/>
          <p:nvPr/>
        </p:nvSpPr>
        <p:spPr>
          <a:xfrm>
            <a:off x="5660187" y="1703353"/>
            <a:ext cx="1415845" cy="369332"/>
          </a:xfrm>
          <a:prstGeom prst="rect">
            <a:avLst/>
          </a:prstGeom>
          <a:noFill/>
        </p:spPr>
        <p:txBody>
          <a:bodyPr wrap="square" rtlCol="0">
            <a:spAutoFit/>
          </a:bodyPr>
          <a:lstStyle/>
          <a:p>
            <a:r>
              <a:rPr lang="es-ES" dirty="0" smtClean="0"/>
              <a:t>98.6%</a:t>
            </a:r>
            <a:endParaRPr lang="es-CO" dirty="0"/>
          </a:p>
        </p:txBody>
      </p:sp>
      <p:cxnSp>
        <p:nvCxnSpPr>
          <p:cNvPr id="45" name="Conector recto 44"/>
          <p:cNvCxnSpPr/>
          <p:nvPr/>
        </p:nvCxnSpPr>
        <p:spPr>
          <a:xfrm>
            <a:off x="5248971" y="1997323"/>
            <a:ext cx="22386" cy="240123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6" name="CuadroTexto 45"/>
          <p:cNvSpPr txBox="1"/>
          <p:nvPr/>
        </p:nvSpPr>
        <p:spPr>
          <a:xfrm>
            <a:off x="3877357" y="6208553"/>
            <a:ext cx="4027510" cy="369332"/>
          </a:xfrm>
          <a:prstGeom prst="rect">
            <a:avLst/>
          </a:prstGeom>
          <a:noFill/>
        </p:spPr>
        <p:txBody>
          <a:bodyPr wrap="square" rtlCol="0">
            <a:spAutoFit/>
          </a:bodyPr>
          <a:lstStyle/>
          <a:p>
            <a:r>
              <a:rPr lang="es-ES" dirty="0" err="1" smtClean="0"/>
              <a:t>Fig</a:t>
            </a:r>
            <a:r>
              <a:rPr lang="es-ES" dirty="0" smtClean="0"/>
              <a:t> 4: Modelos guardados con </a:t>
            </a:r>
            <a:r>
              <a:rPr lang="es-ES" dirty="0" err="1" smtClean="0"/>
              <a:t>pickle</a:t>
            </a:r>
            <a:endParaRPr lang="es-CO" dirty="0"/>
          </a:p>
        </p:txBody>
      </p:sp>
      <p:sp>
        <p:nvSpPr>
          <p:cNvPr id="50" name="CuadroTexto 49"/>
          <p:cNvSpPr txBox="1"/>
          <p:nvPr/>
        </p:nvSpPr>
        <p:spPr>
          <a:xfrm>
            <a:off x="5306058" y="4858673"/>
            <a:ext cx="6597835" cy="369332"/>
          </a:xfrm>
          <a:prstGeom prst="rect">
            <a:avLst/>
          </a:prstGeom>
          <a:noFill/>
        </p:spPr>
        <p:txBody>
          <a:bodyPr wrap="square" rtlCol="0">
            <a:spAutoFit/>
          </a:bodyPr>
          <a:lstStyle/>
          <a:p>
            <a:r>
              <a:rPr lang="es-ES" dirty="0" err="1" smtClean="0"/>
              <a:t>Fig</a:t>
            </a:r>
            <a:r>
              <a:rPr lang="es-ES" dirty="0" smtClean="0"/>
              <a:t> 3: Resultados train vs Split segundos</a:t>
            </a:r>
            <a:endParaRPr lang="es-CO" dirty="0"/>
          </a:p>
        </p:txBody>
      </p:sp>
    </p:spTree>
    <p:extLst>
      <p:ext uri="{BB962C8B-B14F-4D97-AF65-F5344CB8AC3E}">
        <p14:creationId xmlns:p14="http://schemas.microsoft.com/office/powerpoint/2010/main" val="424919214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463</TotalTime>
  <Words>973</Words>
  <Application>Microsoft Office PowerPoint</Application>
  <PresentationFormat>Panorámica</PresentationFormat>
  <Paragraphs>273</Paragraphs>
  <Slides>31</Slides>
  <Notes>4</Notes>
  <HiddenSlides>0</HiddenSlides>
  <MMClips>1</MMClips>
  <ScaleCrop>false</ScaleCrop>
  <HeadingPairs>
    <vt:vector size="6" baseType="variant">
      <vt:variant>
        <vt:lpstr>Fuentes usadas</vt:lpstr>
      </vt:variant>
      <vt:variant>
        <vt:i4>9</vt:i4>
      </vt:variant>
      <vt:variant>
        <vt:lpstr>Tema</vt:lpstr>
      </vt:variant>
      <vt:variant>
        <vt:i4>4</vt:i4>
      </vt:variant>
      <vt:variant>
        <vt:lpstr>Títulos de diapositiva</vt:lpstr>
      </vt:variant>
      <vt:variant>
        <vt:i4>31</vt:i4>
      </vt:variant>
    </vt:vector>
  </HeadingPairs>
  <TitlesOfParts>
    <vt:vector size="44" baseType="lpstr">
      <vt:lpstr>Arial</vt:lpstr>
      <vt:lpstr>Calibri</vt:lpstr>
      <vt:lpstr>Cambria</vt:lpstr>
      <vt:lpstr>DejaVu Sans</vt:lpstr>
      <vt:lpstr>Periodico Display Rg</vt:lpstr>
      <vt:lpstr>Periodico Display UtLg</vt:lpstr>
      <vt:lpstr>Times New Roman</vt:lpstr>
      <vt:lpstr>Visuelt Pro</vt:lpstr>
      <vt:lpstr>Wingdings</vt:lpstr>
      <vt:lpstr>Office Theme</vt:lpstr>
      <vt:lpstr>Office Theme</vt:lpstr>
      <vt:lpstr>Office Theme</vt:lpstr>
      <vt:lpstr>Office Theme</vt:lpstr>
      <vt:lpstr>Presentación de PowerPoint</vt:lpstr>
      <vt:lpstr>Presentación de PowerPoint</vt:lpstr>
      <vt:lpstr>Presentación de PowerPoint</vt:lpstr>
      <vt:lpstr>Entendimiento de los datos</vt:lpstr>
      <vt:lpstr>Presentación de PowerPoint</vt:lpstr>
      <vt:lpstr>Presentación de PowerPoint</vt:lpstr>
      <vt:lpstr>Preparación de los datos </vt:lpstr>
      <vt:lpstr>Presentación de PowerPoint</vt:lpstr>
      <vt:lpstr>Presentación de PowerPoint</vt:lpstr>
      <vt:lpstr>Presentación de PowerPoint</vt:lpstr>
      <vt:lpstr>Presentación de PowerPoint</vt:lpstr>
      <vt:lpstr>Presentación de PowerPoint</vt:lpstr>
      <vt:lpstr>Modelamiento </vt:lpstr>
      <vt:lpstr>Presentación de PowerPoint</vt:lpstr>
      <vt:lpstr>Presentación de PowerPoint</vt:lpstr>
      <vt:lpstr>Presentación de PowerPoint</vt:lpstr>
      <vt:lpstr>Presentación de PowerPoint</vt:lpstr>
      <vt:lpstr>Evaluación</vt:lpstr>
      <vt:lpstr>Presentación de PowerPoint</vt:lpstr>
      <vt:lpstr>Presentación de PowerPoint</vt:lpstr>
      <vt:lpstr>Presentación de PowerPoint</vt:lpstr>
      <vt:lpstr>Implementación</vt:lpstr>
      <vt:lpstr>Resultados finales</vt:lpstr>
      <vt:lpstr>Resultados finales</vt:lpstr>
      <vt:lpstr>API versión 1.0</vt:lpstr>
      <vt:lpstr>API versión 2.0</vt:lpstr>
      <vt:lpstr>Trabajos futuros</vt:lpstr>
      <vt:lpstr>Mejoras</vt:lpstr>
      <vt:lpstr>Conclusiones</vt:lpstr>
      <vt:lpstr>Presentación de PowerPoint</vt:lpstr>
      <vt:lpstr>Presentación de PowerPoint</vt:lpstr>
    </vt:vector>
  </TitlesOfParts>
  <Company>Planeta Sistemas y OPeraciones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Gina Gómez Herrero</dc:creator>
  <dc:description/>
  <cp:lastModifiedBy>USUARIO</cp:lastModifiedBy>
  <cp:revision>67</cp:revision>
  <dcterms:created xsi:type="dcterms:W3CDTF">2021-03-22T10:48:02Z</dcterms:created>
  <dcterms:modified xsi:type="dcterms:W3CDTF">2022-10-25T08:15:40Z</dcterms:modified>
  <dc:language>es-CO</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Panorámica</vt:lpwstr>
  </property>
  <property fmtid="{D5CDD505-2E9C-101B-9397-08002B2CF9AE}" pid="3" name="Slides">
    <vt:i4>7</vt:i4>
  </property>
</Properties>
</file>